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4"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DCBA9-7F8A-4FA0-89F0-AFDDB7B475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81BA6B-5D97-4BCA-B9EF-B4A860274B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0DC992-625D-41BF-9B37-7D75EAACFDC2}"/>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5" name="Footer Placeholder 4">
            <a:extLst>
              <a:ext uri="{FF2B5EF4-FFF2-40B4-BE49-F238E27FC236}">
                <a16:creationId xmlns:a16="http://schemas.microsoft.com/office/drawing/2014/main" id="{C6C43F51-3A46-4B65-9E89-12358E9856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23068-52A7-41E4-9E9F-F450F6C243E8}"/>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368293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CA07-6647-4FD2-A7CB-AEA5B2228E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75FB38-D89E-4764-91F7-31B7AB06F4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B9098-59A5-430E-A002-60281C0A002A}"/>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5" name="Footer Placeholder 4">
            <a:extLst>
              <a:ext uri="{FF2B5EF4-FFF2-40B4-BE49-F238E27FC236}">
                <a16:creationId xmlns:a16="http://schemas.microsoft.com/office/drawing/2014/main" id="{A917A007-316A-4EF2-BD61-67C897BE27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E125C-1477-44F8-B533-C477DF73816A}"/>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3003661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7643D9-AF1F-42D8-AFEF-54118D09BB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678AC6-5904-42E1-997E-A868E6E07C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0A28A7-C0E9-453A-85EB-C1F3B5D36742}"/>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5" name="Footer Placeholder 4">
            <a:extLst>
              <a:ext uri="{FF2B5EF4-FFF2-40B4-BE49-F238E27FC236}">
                <a16:creationId xmlns:a16="http://schemas.microsoft.com/office/drawing/2014/main" id="{80C04DC0-1494-4DB0-B626-BBE16AE35A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644BC-AFAB-42FD-8113-E9EB004A191A}"/>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220828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43C97-8140-4A03-A440-8E1253486E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B61F7C-2E6A-452A-BC0C-C6A4B9762D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48DA84-8D7B-400F-BBA5-7A8890FFA470}"/>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5" name="Footer Placeholder 4">
            <a:extLst>
              <a:ext uri="{FF2B5EF4-FFF2-40B4-BE49-F238E27FC236}">
                <a16:creationId xmlns:a16="http://schemas.microsoft.com/office/drawing/2014/main" id="{33C6C296-BE45-4173-9ED3-704DD1192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8D65BF-807A-4BBB-A4C0-99FB960D8384}"/>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1071853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C95BB-2099-4869-9CBF-6A2B13AC15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95F8EF-FD3E-4172-8104-8CEBFEEA4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81C077-376F-4176-9FF8-5ACB2A10DB5A}"/>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5" name="Footer Placeholder 4">
            <a:extLst>
              <a:ext uri="{FF2B5EF4-FFF2-40B4-BE49-F238E27FC236}">
                <a16:creationId xmlns:a16="http://schemas.microsoft.com/office/drawing/2014/main" id="{2DC4CAEA-B73A-47EE-B2FE-1CB84B2FC2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8CCEF6-19FC-4198-BD00-D49CD1E093E4}"/>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121615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196D-BDB3-43B0-A37F-5FA9C4A07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214BDF-084C-4EE6-8278-D7C93BC946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800E44-651B-4BF9-B7B0-7671A20C2F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D7454E-DCDB-42CB-ACBF-B1EFD43F3547}"/>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6" name="Footer Placeholder 5">
            <a:extLst>
              <a:ext uri="{FF2B5EF4-FFF2-40B4-BE49-F238E27FC236}">
                <a16:creationId xmlns:a16="http://schemas.microsoft.com/office/drawing/2014/main" id="{627A0315-BB62-4DD7-A256-1117221B29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ECCC29-F1AD-4F90-B445-F0E5D7962DF2}"/>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837905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779A8-9C50-4A28-9325-26A1050345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1EFBC4-F3EA-4CAD-8209-314A3EFCC9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50AC3E-BA5E-4AF7-9AE9-EAF1E2DFCB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9FE63A-DBBB-4DF8-96D6-779B172135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048E87-8538-49D4-A7D2-E68D7B7526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CC64D5-A3B7-48D5-B67F-D455D4182EF5}"/>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8" name="Footer Placeholder 7">
            <a:extLst>
              <a:ext uri="{FF2B5EF4-FFF2-40B4-BE49-F238E27FC236}">
                <a16:creationId xmlns:a16="http://schemas.microsoft.com/office/drawing/2014/main" id="{F813EF02-A715-4BFF-A0AF-1578FED712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960078-8530-4824-8F22-5F2D7B62A544}"/>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4272892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2C8BA-9C66-4BD3-B02D-7121DE37F0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89F67B-E0A6-4853-B2C1-3552BF1DC1E4}"/>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4" name="Footer Placeholder 3">
            <a:extLst>
              <a:ext uri="{FF2B5EF4-FFF2-40B4-BE49-F238E27FC236}">
                <a16:creationId xmlns:a16="http://schemas.microsoft.com/office/drawing/2014/main" id="{B742A124-2609-466D-8174-F870BE2B6A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FB2E27-FF7B-4DBE-99BA-85A947A442A5}"/>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1988552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2667AE-2D8D-42AD-A00F-D43B2A270024}"/>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3" name="Footer Placeholder 2">
            <a:extLst>
              <a:ext uri="{FF2B5EF4-FFF2-40B4-BE49-F238E27FC236}">
                <a16:creationId xmlns:a16="http://schemas.microsoft.com/office/drawing/2014/main" id="{BC1BBC4F-7C2C-46DB-A6D8-10920B99A10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C80884C-9216-41E2-9310-AAF3528F2290}"/>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19049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470E-392C-4002-BA7A-385F519B6E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673190-ECFF-4A37-9340-E08B911C5E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9CA72D-A633-4521-A8F9-2B20098C3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2CE5A3-2EC7-43A5-8439-D9F7E5DB9594}"/>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6" name="Footer Placeholder 5">
            <a:extLst>
              <a:ext uri="{FF2B5EF4-FFF2-40B4-BE49-F238E27FC236}">
                <a16:creationId xmlns:a16="http://schemas.microsoft.com/office/drawing/2014/main" id="{A63B660E-F683-49EA-BC63-ACA7CCD8C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EBD492-6123-410E-AA93-9FB3A312A819}"/>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299438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0F709-888E-44EE-B76D-4405722A7A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EAF635-D94B-4CB0-B743-F94B229EF1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AB0C21-AB69-494A-8FAB-6DA537C3F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22C0AF-0612-4805-9854-05187D57CCD5}"/>
              </a:ext>
            </a:extLst>
          </p:cNvPr>
          <p:cNvSpPr>
            <a:spLocks noGrp="1"/>
          </p:cNvSpPr>
          <p:nvPr>
            <p:ph type="dt" sz="half" idx="10"/>
          </p:nvPr>
        </p:nvSpPr>
        <p:spPr/>
        <p:txBody>
          <a:bodyPr/>
          <a:lstStyle/>
          <a:p>
            <a:fld id="{39C7A7E2-CD1C-4809-B934-E8AD2733EADC}" type="datetimeFigureOut">
              <a:rPr lang="en-US" smtClean="0"/>
              <a:t>10/3/2021</a:t>
            </a:fld>
            <a:endParaRPr lang="en-US"/>
          </a:p>
        </p:txBody>
      </p:sp>
      <p:sp>
        <p:nvSpPr>
          <p:cNvPr id="6" name="Footer Placeholder 5">
            <a:extLst>
              <a:ext uri="{FF2B5EF4-FFF2-40B4-BE49-F238E27FC236}">
                <a16:creationId xmlns:a16="http://schemas.microsoft.com/office/drawing/2014/main" id="{E136FBB7-0671-4156-9489-475BF024C1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E710D-620F-4541-B131-25A60535BD6C}"/>
              </a:ext>
            </a:extLst>
          </p:cNvPr>
          <p:cNvSpPr>
            <a:spLocks noGrp="1"/>
          </p:cNvSpPr>
          <p:nvPr>
            <p:ph type="sldNum" sz="quarter" idx="12"/>
          </p:nvPr>
        </p:nvSpPr>
        <p:spPr/>
        <p:txBody>
          <a:bodyPr/>
          <a:lstStyle/>
          <a:p>
            <a:fld id="{6A8BD38C-1758-4BC5-B4C7-5756A805096A}" type="slidenum">
              <a:rPr lang="en-US" smtClean="0"/>
              <a:t>‹#›</a:t>
            </a:fld>
            <a:endParaRPr lang="en-US"/>
          </a:p>
        </p:txBody>
      </p:sp>
    </p:spTree>
    <p:extLst>
      <p:ext uri="{BB962C8B-B14F-4D97-AF65-F5344CB8AC3E}">
        <p14:creationId xmlns:p14="http://schemas.microsoft.com/office/powerpoint/2010/main" val="4150077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CE1D81-01E4-4439-A7BF-DD5F0265C7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30A43E-75CF-43B5-9919-F25992684C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B63B6B-4285-4CFC-83C6-99020216E6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7A7E2-CD1C-4809-B934-E8AD2733EADC}" type="datetimeFigureOut">
              <a:rPr lang="en-US" smtClean="0"/>
              <a:t>10/3/2021</a:t>
            </a:fld>
            <a:endParaRPr lang="en-US"/>
          </a:p>
        </p:txBody>
      </p:sp>
      <p:sp>
        <p:nvSpPr>
          <p:cNvPr id="5" name="Footer Placeholder 4">
            <a:extLst>
              <a:ext uri="{FF2B5EF4-FFF2-40B4-BE49-F238E27FC236}">
                <a16:creationId xmlns:a16="http://schemas.microsoft.com/office/drawing/2014/main" id="{888A3F62-426D-4B63-8F97-45441D1938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4E91163-866E-4A0E-8F06-592C16E638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BD38C-1758-4BC5-B4C7-5756A805096A}" type="slidenum">
              <a:rPr lang="en-US" smtClean="0"/>
              <a:t>‹#›</a:t>
            </a:fld>
            <a:endParaRPr lang="en-US"/>
          </a:p>
        </p:txBody>
      </p:sp>
    </p:spTree>
    <p:extLst>
      <p:ext uri="{BB962C8B-B14F-4D97-AF65-F5344CB8AC3E}">
        <p14:creationId xmlns:p14="http://schemas.microsoft.com/office/powerpoint/2010/main" val="656389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hub.lexile.com/find-a-book/search"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Shape 78">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0AEA58F-D68B-415B-98DB-4C447A69FAF7}"/>
              </a:ext>
            </a:extLst>
          </p:cNvPr>
          <p:cNvSpPr>
            <a:spLocks noGrp="1"/>
          </p:cNvSpPr>
          <p:nvPr>
            <p:ph type="ctrTitle"/>
          </p:nvPr>
        </p:nvSpPr>
        <p:spPr>
          <a:xfrm>
            <a:off x="660041" y="2767106"/>
            <a:ext cx="2880828" cy="3071906"/>
          </a:xfrm>
        </p:spPr>
        <p:txBody>
          <a:bodyPr anchor="t">
            <a:normAutofit/>
          </a:bodyPr>
          <a:lstStyle/>
          <a:p>
            <a:r>
              <a:rPr lang="en-US" sz="4800" dirty="0" err="1">
                <a:solidFill>
                  <a:srgbClr val="FFFFFF"/>
                </a:solidFill>
              </a:rPr>
              <a:t>iReady</a:t>
            </a:r>
            <a:r>
              <a:rPr lang="en-US" sz="4800" dirty="0">
                <a:solidFill>
                  <a:srgbClr val="FFFFFF"/>
                </a:solidFill>
              </a:rPr>
              <a:t> Scores</a:t>
            </a:r>
          </a:p>
        </p:txBody>
      </p:sp>
      <p:sp>
        <p:nvSpPr>
          <p:cNvPr id="3" name="Subtitle 2">
            <a:extLst>
              <a:ext uri="{FF2B5EF4-FFF2-40B4-BE49-F238E27FC236}">
                <a16:creationId xmlns:a16="http://schemas.microsoft.com/office/drawing/2014/main" id="{27480D73-5821-4739-98BF-165FA32F806D}"/>
              </a:ext>
            </a:extLst>
          </p:cNvPr>
          <p:cNvSpPr>
            <a:spLocks noGrp="1"/>
          </p:cNvSpPr>
          <p:nvPr>
            <p:ph type="subTitle" idx="1"/>
          </p:nvPr>
        </p:nvSpPr>
        <p:spPr>
          <a:xfrm>
            <a:off x="660042" y="806824"/>
            <a:ext cx="2919738" cy="1494117"/>
          </a:xfrm>
        </p:spPr>
        <p:txBody>
          <a:bodyPr anchor="b">
            <a:normAutofit/>
          </a:bodyPr>
          <a:lstStyle/>
          <a:p>
            <a:r>
              <a:rPr lang="en-US" sz="1700" dirty="0">
                <a:solidFill>
                  <a:srgbClr val="FFFFFF"/>
                </a:solidFill>
              </a:rPr>
              <a:t>In this presentation we will cover </a:t>
            </a:r>
            <a:r>
              <a:rPr lang="en-US" sz="1700" dirty="0" err="1">
                <a:solidFill>
                  <a:srgbClr val="FFFFFF"/>
                </a:solidFill>
              </a:rPr>
              <a:t>iReady</a:t>
            </a:r>
            <a:r>
              <a:rPr lang="en-US" sz="1700" dirty="0">
                <a:solidFill>
                  <a:srgbClr val="FFFFFF"/>
                </a:solidFill>
              </a:rPr>
              <a:t> scores and what they mean. If you have any questions specific to your child’s performance, please reach out to their teacher.</a:t>
            </a:r>
          </a:p>
        </p:txBody>
      </p:sp>
      <p:pic>
        <p:nvPicPr>
          <p:cNvPr id="1026" name="Picture 2" descr="Mill Creek Academy">
            <a:extLst>
              <a:ext uri="{FF2B5EF4-FFF2-40B4-BE49-F238E27FC236}">
                <a16:creationId xmlns:a16="http://schemas.microsoft.com/office/drawing/2014/main" id="{AA68FDC4-5ABC-4C52-BFCE-C1829B8EA29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02428" y="538701"/>
            <a:ext cx="7225748" cy="5780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801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5B89E0-3C81-4B81-9F5E-4ECA516A98D2}"/>
              </a:ext>
            </a:extLst>
          </p:cNvPr>
          <p:cNvSpPr>
            <a:spLocks noGrp="1"/>
          </p:cNvSpPr>
          <p:nvPr>
            <p:ph type="title"/>
          </p:nvPr>
        </p:nvSpPr>
        <p:spPr>
          <a:xfrm>
            <a:off x="838200" y="585216"/>
            <a:ext cx="10515600" cy="1325563"/>
          </a:xfrm>
        </p:spPr>
        <p:txBody>
          <a:bodyPr>
            <a:normAutofit/>
          </a:bodyPr>
          <a:lstStyle/>
          <a:p>
            <a:r>
              <a:rPr lang="en-US" b="1">
                <a:solidFill>
                  <a:schemeClr val="bg1"/>
                </a:solidFill>
              </a:rPr>
              <a:t>Questions, comments or concerns?</a:t>
            </a:r>
          </a:p>
        </p:txBody>
      </p:sp>
      <p:pic>
        <p:nvPicPr>
          <p:cNvPr id="3074" name="Picture 2" descr="Mill Creek Elementary / Homepage">
            <a:extLst>
              <a:ext uri="{FF2B5EF4-FFF2-40B4-BE49-F238E27FC236}">
                <a16:creationId xmlns:a16="http://schemas.microsoft.com/office/drawing/2014/main" id="{CD6F53F2-1E14-4C40-8563-A8945967F62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18" b="8485"/>
          <a:stretch/>
        </p:blipFill>
        <p:spPr bwMode="auto">
          <a:xfrm>
            <a:off x="841248" y="2516777"/>
            <a:ext cx="6236208" cy="366018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A59634E-B6EF-4FA8-B7AF-A6F6E9B48DB7}"/>
              </a:ext>
            </a:extLst>
          </p:cNvPr>
          <p:cNvSpPr>
            <a:spLocks noGrp="1"/>
          </p:cNvSpPr>
          <p:nvPr>
            <p:ph idx="1"/>
          </p:nvPr>
        </p:nvSpPr>
        <p:spPr>
          <a:xfrm>
            <a:off x="7546848" y="2516777"/>
            <a:ext cx="3803904" cy="3660185"/>
          </a:xfrm>
        </p:spPr>
        <p:txBody>
          <a:bodyPr anchor="ctr">
            <a:normAutofit/>
          </a:bodyPr>
          <a:lstStyle/>
          <a:p>
            <a:r>
              <a:rPr lang="en-US" sz="2000" dirty="0"/>
              <a:t>Please reach out to your child’s teacher</a:t>
            </a:r>
          </a:p>
          <a:p>
            <a:r>
              <a:rPr lang="en-US" sz="2000" dirty="0"/>
              <a:t>Thank you for working with us to help your child be successful! We appreciate your dedication and partnership!</a:t>
            </a:r>
          </a:p>
        </p:txBody>
      </p:sp>
    </p:spTree>
    <p:extLst>
      <p:ext uri="{BB962C8B-B14F-4D97-AF65-F5344CB8AC3E}">
        <p14:creationId xmlns:p14="http://schemas.microsoft.com/office/powerpoint/2010/main" val="4249033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34B41C-A552-4B3D-8484-4CAE6A85137E}"/>
              </a:ext>
            </a:extLst>
          </p:cNvPr>
          <p:cNvSpPr>
            <a:spLocks noGrp="1"/>
          </p:cNvSpPr>
          <p:nvPr>
            <p:ph type="title"/>
          </p:nvPr>
        </p:nvSpPr>
        <p:spPr>
          <a:xfrm>
            <a:off x="589560" y="856180"/>
            <a:ext cx="4560584" cy="1128068"/>
          </a:xfrm>
        </p:spPr>
        <p:txBody>
          <a:bodyPr anchor="ctr">
            <a:normAutofit/>
          </a:bodyPr>
          <a:lstStyle/>
          <a:p>
            <a:r>
              <a:rPr lang="en-US" sz="4000"/>
              <a:t>What is iReady?</a:t>
            </a:r>
          </a:p>
        </p:txBody>
      </p:sp>
      <p:grpSp>
        <p:nvGrpSpPr>
          <p:cNvPr id="73" name="Group 7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74" name="Rectangle 7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ectangle 7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CF5C6CB-133D-490E-AB2F-B32D3DDF1B75}"/>
              </a:ext>
            </a:extLst>
          </p:cNvPr>
          <p:cNvSpPr>
            <a:spLocks noGrp="1"/>
          </p:cNvSpPr>
          <p:nvPr>
            <p:ph idx="1"/>
          </p:nvPr>
        </p:nvSpPr>
        <p:spPr>
          <a:xfrm>
            <a:off x="590719" y="2330505"/>
            <a:ext cx="4559425" cy="3979585"/>
          </a:xfrm>
        </p:spPr>
        <p:txBody>
          <a:bodyPr anchor="ctr">
            <a:normAutofit/>
          </a:bodyPr>
          <a:lstStyle/>
          <a:p>
            <a:r>
              <a:rPr lang="en-US" sz="1700"/>
              <a:t>iReady is an adaptive reading and mathematics test that identifies your child’s specific strengths and weaknesses in reading and math</a:t>
            </a:r>
          </a:p>
          <a:p>
            <a:r>
              <a:rPr lang="en-US" sz="1700"/>
              <a:t>An adaptive test means the questions are different from test to test because the questions change based on how a child answers the previous question</a:t>
            </a:r>
          </a:p>
          <a:p>
            <a:r>
              <a:rPr lang="en-US" sz="1700"/>
              <a:t>Students are not expected to get all of the questions correct because the test isn’t measuring just what they know, </a:t>
            </a:r>
            <a:r>
              <a:rPr lang="en-US" sz="1700" i="1" u="sng"/>
              <a:t>it is trying to figure out what they don’t know</a:t>
            </a:r>
            <a:r>
              <a:rPr lang="en-US" sz="1700" u="sng"/>
              <a:t> </a:t>
            </a:r>
            <a:r>
              <a:rPr lang="en-US" sz="1700"/>
              <a:t>so we can help them in the areas they need it most</a:t>
            </a:r>
          </a:p>
        </p:txBody>
      </p:sp>
      <p:sp>
        <p:nvSpPr>
          <p:cNvPr id="79" name="Rectangle 7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New Student Link for i-Ready - R.M. Moore Elementary School STEM Academy">
            <a:extLst>
              <a:ext uri="{FF2B5EF4-FFF2-40B4-BE49-F238E27FC236}">
                <a16:creationId xmlns:a16="http://schemas.microsoft.com/office/drawing/2014/main" id="{C45E91BF-05AD-4F40-93D7-A344DCA582E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62" r="2" b="2"/>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256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2E961F1-4A28-4A5F-BBD4-6E400E5E6C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72357"/>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7F57BEA8-497D-4AA8-8A18-BDCD696B2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8596"/>
            <a:ext cx="12192000" cy="1735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35D0B2-36BF-4F33-92B7-F0B0D9D91DBE}"/>
              </a:ext>
            </a:extLst>
          </p:cNvPr>
          <p:cNvSpPr>
            <a:spLocks noGrp="1"/>
          </p:cNvSpPr>
          <p:nvPr>
            <p:ph type="title"/>
          </p:nvPr>
        </p:nvSpPr>
        <p:spPr>
          <a:xfrm>
            <a:off x="526073" y="489439"/>
            <a:ext cx="11139854" cy="930447"/>
          </a:xfrm>
        </p:spPr>
        <p:txBody>
          <a:bodyPr vert="horz" lIns="91440" tIns="45720" rIns="91440" bIns="45720" rtlCol="0" anchor="b">
            <a:normAutofit/>
          </a:bodyPr>
          <a:lstStyle/>
          <a:p>
            <a:pPr algn="ctr"/>
            <a:r>
              <a:rPr lang="en-US" sz="5000" kern="1200">
                <a:solidFill>
                  <a:schemeClr val="bg1"/>
                </a:solidFill>
                <a:latin typeface="+mj-lt"/>
                <a:ea typeface="+mj-ea"/>
                <a:cs typeface="+mj-cs"/>
              </a:rPr>
              <a:t>How to access your child’s scores in HAC</a:t>
            </a:r>
          </a:p>
        </p:txBody>
      </p:sp>
      <p:cxnSp>
        <p:nvCxnSpPr>
          <p:cNvPr id="14" name="Straight Connector 13">
            <a:extLst>
              <a:ext uri="{FF2B5EF4-FFF2-40B4-BE49-F238E27FC236}">
                <a16:creationId xmlns:a16="http://schemas.microsoft.com/office/drawing/2014/main" id="{A82415D3-DDE5-4D63-8CB3-23A5EC581B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1479733"/>
            <a:ext cx="2743200" cy="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D7193FB-6AE6-4B3B-8F89-56B55DD63B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201402"/>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Content Placeholder 4" descr="Graphical user interface, application&#10;&#10;Description automatically generated">
            <a:extLst>
              <a:ext uri="{FF2B5EF4-FFF2-40B4-BE49-F238E27FC236}">
                <a16:creationId xmlns:a16="http://schemas.microsoft.com/office/drawing/2014/main" id="{5B7F6B69-A33E-4738-ABC7-8D5FF9455B2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0433" y="2427541"/>
            <a:ext cx="8076034" cy="3997637"/>
          </a:xfrm>
          <a:prstGeom prst="rect">
            <a:avLst/>
          </a:prstGeom>
        </p:spPr>
      </p:pic>
      <p:sp>
        <p:nvSpPr>
          <p:cNvPr id="6" name="Arrow: Right 5">
            <a:extLst>
              <a:ext uri="{FF2B5EF4-FFF2-40B4-BE49-F238E27FC236}">
                <a16:creationId xmlns:a16="http://schemas.microsoft.com/office/drawing/2014/main" id="{3B0F8D6F-D839-496F-82CF-D95F87BAE7C1}"/>
              </a:ext>
            </a:extLst>
          </p:cNvPr>
          <p:cNvSpPr/>
          <p:nvPr/>
        </p:nvSpPr>
        <p:spPr>
          <a:xfrm rot="19688162">
            <a:off x="205781" y="5507688"/>
            <a:ext cx="2052320" cy="40639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EC42806-4573-4C72-BC56-23F6D3DC5B82}"/>
              </a:ext>
            </a:extLst>
          </p:cNvPr>
          <p:cNvSpPr txBox="1"/>
          <p:nvPr/>
        </p:nvSpPr>
        <p:spPr>
          <a:xfrm>
            <a:off x="253149" y="2427541"/>
            <a:ext cx="1566773" cy="2308324"/>
          </a:xfrm>
          <a:prstGeom prst="rect">
            <a:avLst/>
          </a:prstGeom>
          <a:noFill/>
        </p:spPr>
        <p:txBody>
          <a:bodyPr wrap="square" rtlCol="0">
            <a:spAutoFit/>
          </a:bodyPr>
          <a:lstStyle/>
          <a:p>
            <a:pPr algn="ctr"/>
            <a:r>
              <a:rPr lang="en-US" sz="2400" b="1" dirty="0"/>
              <a:t>From the main MCA webpage, click on HAC and login</a:t>
            </a:r>
          </a:p>
        </p:txBody>
      </p:sp>
    </p:spTree>
    <p:extLst>
      <p:ext uri="{BB962C8B-B14F-4D97-AF65-F5344CB8AC3E}">
        <p14:creationId xmlns:p14="http://schemas.microsoft.com/office/powerpoint/2010/main" val="1331239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B1B4D6-E70E-442C-A73D-65B267DE1605}"/>
              </a:ext>
            </a:extLst>
          </p:cNvPr>
          <p:cNvSpPr>
            <a:spLocks noGrp="1"/>
          </p:cNvSpPr>
          <p:nvPr>
            <p:ph type="title"/>
          </p:nvPr>
        </p:nvSpPr>
        <p:spPr>
          <a:xfrm>
            <a:off x="526073" y="466578"/>
            <a:ext cx="11139854" cy="930447"/>
          </a:xfrm>
        </p:spPr>
        <p:txBody>
          <a:bodyPr vert="horz" lIns="91440" tIns="45720" rIns="91440" bIns="45720" rtlCol="0" anchor="b">
            <a:normAutofit/>
          </a:bodyPr>
          <a:lstStyle/>
          <a:p>
            <a:pPr algn="ctr"/>
            <a:r>
              <a:rPr lang="en-US" sz="5400" kern="1200">
                <a:solidFill>
                  <a:srgbClr val="FFFFFF"/>
                </a:solidFill>
                <a:latin typeface="+mj-lt"/>
                <a:ea typeface="+mj-ea"/>
                <a:cs typeface="+mj-cs"/>
              </a:rPr>
              <a:t>Once in HAC (Home Access Center)</a:t>
            </a:r>
          </a:p>
        </p:txBody>
      </p:sp>
      <p:cxnSp>
        <p:nvCxnSpPr>
          <p:cNvPr id="12" name="Straight Connector 11">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5" name="Content Placeholder 4" descr="Graphical user interface, application, website&#10;&#10;Description automatically generated">
            <a:extLst>
              <a:ext uri="{FF2B5EF4-FFF2-40B4-BE49-F238E27FC236}">
                <a16:creationId xmlns:a16="http://schemas.microsoft.com/office/drawing/2014/main" id="{318F388C-955F-4A95-858F-4C6549BB5C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0040" y="3718323"/>
            <a:ext cx="11496821" cy="1580812"/>
          </a:xfrm>
          <a:prstGeom prst="rect">
            <a:avLst/>
          </a:prstGeom>
        </p:spPr>
      </p:pic>
      <p:sp>
        <p:nvSpPr>
          <p:cNvPr id="6" name="Arrow: Right 5">
            <a:extLst>
              <a:ext uri="{FF2B5EF4-FFF2-40B4-BE49-F238E27FC236}">
                <a16:creationId xmlns:a16="http://schemas.microsoft.com/office/drawing/2014/main" id="{0FF4F44C-A4E3-4840-BB2F-23F9FCFEEB09}"/>
              </a:ext>
            </a:extLst>
          </p:cNvPr>
          <p:cNvSpPr/>
          <p:nvPr/>
        </p:nvSpPr>
        <p:spPr>
          <a:xfrm rot="9187699">
            <a:off x="8640833" y="3110835"/>
            <a:ext cx="1402080" cy="79756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7B22C9D3-A85C-4455-9AD1-088DFEAFA49D}"/>
              </a:ext>
            </a:extLst>
          </p:cNvPr>
          <p:cNvSpPr/>
          <p:nvPr/>
        </p:nvSpPr>
        <p:spPr>
          <a:xfrm rot="20243231">
            <a:off x="1597979" y="5144473"/>
            <a:ext cx="1908699" cy="52979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F9B381C-0F9E-487F-8F18-6B640A5FD5B3}"/>
              </a:ext>
            </a:extLst>
          </p:cNvPr>
          <p:cNvSpPr txBox="1"/>
          <p:nvPr/>
        </p:nvSpPr>
        <p:spPr>
          <a:xfrm>
            <a:off x="3731581" y="3035247"/>
            <a:ext cx="7093258" cy="461665"/>
          </a:xfrm>
          <a:prstGeom prst="rect">
            <a:avLst/>
          </a:prstGeom>
          <a:noFill/>
        </p:spPr>
        <p:txBody>
          <a:bodyPr wrap="square" rtlCol="0">
            <a:spAutoFit/>
          </a:bodyPr>
          <a:lstStyle/>
          <a:p>
            <a:pPr algn="ctr"/>
            <a:r>
              <a:rPr lang="en-US" sz="2400" b="1" dirty="0"/>
              <a:t>First, click on grades</a:t>
            </a:r>
          </a:p>
        </p:txBody>
      </p:sp>
      <p:sp>
        <p:nvSpPr>
          <p:cNvPr id="11" name="TextBox 10">
            <a:extLst>
              <a:ext uri="{FF2B5EF4-FFF2-40B4-BE49-F238E27FC236}">
                <a16:creationId xmlns:a16="http://schemas.microsoft.com/office/drawing/2014/main" id="{700B549C-06BB-42DA-8F9A-4C198587F2B5}"/>
              </a:ext>
            </a:extLst>
          </p:cNvPr>
          <p:cNvSpPr txBox="1"/>
          <p:nvPr/>
        </p:nvSpPr>
        <p:spPr>
          <a:xfrm>
            <a:off x="1114148" y="5496310"/>
            <a:ext cx="7093258" cy="461665"/>
          </a:xfrm>
          <a:prstGeom prst="rect">
            <a:avLst/>
          </a:prstGeom>
          <a:noFill/>
        </p:spPr>
        <p:txBody>
          <a:bodyPr wrap="square" rtlCol="0">
            <a:spAutoFit/>
          </a:bodyPr>
          <a:lstStyle/>
          <a:p>
            <a:pPr algn="ctr"/>
            <a:r>
              <a:rPr lang="en-US" sz="2400" b="1" dirty="0"/>
              <a:t>Second, click on test scores</a:t>
            </a:r>
          </a:p>
        </p:txBody>
      </p:sp>
    </p:spTree>
    <p:extLst>
      <p:ext uri="{BB962C8B-B14F-4D97-AF65-F5344CB8AC3E}">
        <p14:creationId xmlns:p14="http://schemas.microsoft.com/office/powerpoint/2010/main" val="391186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E44562-D9C3-4E7C-BC16-9C18AE634D80}"/>
              </a:ext>
            </a:extLst>
          </p:cNvPr>
          <p:cNvSpPr>
            <a:spLocks noGrp="1"/>
          </p:cNvSpPr>
          <p:nvPr>
            <p:ph type="title"/>
          </p:nvPr>
        </p:nvSpPr>
        <p:spPr>
          <a:xfrm>
            <a:off x="838200" y="585216"/>
            <a:ext cx="10515600" cy="1325563"/>
          </a:xfrm>
        </p:spPr>
        <p:txBody>
          <a:bodyPr>
            <a:normAutofit/>
          </a:bodyPr>
          <a:lstStyle/>
          <a:p>
            <a:r>
              <a:rPr lang="en-US">
                <a:solidFill>
                  <a:schemeClr val="bg1"/>
                </a:solidFill>
              </a:rPr>
              <a:t>Scroll to find your child’s most recent iReady Scores</a:t>
            </a:r>
          </a:p>
        </p:txBody>
      </p:sp>
      <p:pic>
        <p:nvPicPr>
          <p:cNvPr id="5" name="Content Placeholder 4" descr="A picture containing graphical user interface&#10;&#10;Description automatically generated">
            <a:extLst>
              <a:ext uri="{FF2B5EF4-FFF2-40B4-BE49-F238E27FC236}">
                <a16:creationId xmlns:a16="http://schemas.microsoft.com/office/drawing/2014/main" id="{006B119A-3563-4AE4-91C7-95488ECB8D82}"/>
              </a:ext>
            </a:extLst>
          </p:cNvPr>
          <p:cNvPicPr>
            <a:picLocks noChangeAspect="1"/>
          </p:cNvPicPr>
          <p:nvPr/>
        </p:nvPicPr>
        <p:blipFill rotWithShape="1">
          <a:blip r:embed="rId2">
            <a:extLst>
              <a:ext uri="{28A0092B-C50C-407E-A947-70E740481C1C}">
                <a14:useLocalDpi xmlns:a14="http://schemas.microsoft.com/office/drawing/2010/main" val="0"/>
              </a:ext>
            </a:extLst>
          </a:blip>
          <a:srcRect r="10977" b="1"/>
          <a:stretch/>
        </p:blipFill>
        <p:spPr>
          <a:xfrm>
            <a:off x="264160" y="2496310"/>
            <a:ext cx="6792976" cy="3986966"/>
          </a:xfrm>
          <a:prstGeom prst="rect">
            <a:avLst/>
          </a:prstGeom>
        </p:spPr>
      </p:pic>
      <p:sp>
        <p:nvSpPr>
          <p:cNvPr id="9" name="Content Placeholder 8">
            <a:extLst>
              <a:ext uri="{FF2B5EF4-FFF2-40B4-BE49-F238E27FC236}">
                <a16:creationId xmlns:a16="http://schemas.microsoft.com/office/drawing/2014/main" id="{9D7D83E6-AB28-4C23-9C52-9DBBAD293894}"/>
              </a:ext>
            </a:extLst>
          </p:cNvPr>
          <p:cNvSpPr>
            <a:spLocks noGrp="1"/>
          </p:cNvSpPr>
          <p:nvPr>
            <p:ph idx="1"/>
          </p:nvPr>
        </p:nvSpPr>
        <p:spPr>
          <a:xfrm>
            <a:off x="7472216" y="2247510"/>
            <a:ext cx="4029456" cy="673463"/>
          </a:xfrm>
        </p:spPr>
        <p:txBody>
          <a:bodyPr anchor="ctr">
            <a:normAutofit/>
          </a:bodyPr>
          <a:lstStyle/>
          <a:p>
            <a:pPr marL="0" indent="0" algn="ctr">
              <a:buNone/>
            </a:pPr>
            <a:r>
              <a:rPr lang="en-US" sz="2200" b="1" dirty="0"/>
              <a:t>What do these numbers mean?</a:t>
            </a:r>
          </a:p>
        </p:txBody>
      </p:sp>
      <p:sp>
        <p:nvSpPr>
          <p:cNvPr id="8" name="TextBox 7">
            <a:extLst>
              <a:ext uri="{FF2B5EF4-FFF2-40B4-BE49-F238E27FC236}">
                <a16:creationId xmlns:a16="http://schemas.microsoft.com/office/drawing/2014/main" id="{EB7EB965-78A8-4A3A-9FEC-F0411CB5BA93}"/>
              </a:ext>
            </a:extLst>
          </p:cNvPr>
          <p:cNvSpPr txBox="1"/>
          <p:nvPr/>
        </p:nvSpPr>
        <p:spPr>
          <a:xfrm>
            <a:off x="7667022" y="2719724"/>
            <a:ext cx="3639844" cy="3693319"/>
          </a:xfrm>
          <a:prstGeom prst="rect">
            <a:avLst/>
          </a:prstGeom>
          <a:noFill/>
        </p:spPr>
        <p:txBody>
          <a:bodyPr wrap="square" rtlCol="0">
            <a:spAutoFit/>
          </a:bodyPr>
          <a:lstStyle/>
          <a:p>
            <a:r>
              <a:rPr lang="en-US" dirty="0"/>
              <a:t>Overall scale scores give your child’s averaged score based on subcategories.  For ELA, that includes phonological awareness, phonics, high frequency words, vocabulary, comprehension of literary texts and comprehension of informational texts.</a:t>
            </a:r>
          </a:p>
          <a:p>
            <a:endParaRPr lang="en-US" dirty="0"/>
          </a:p>
          <a:p>
            <a:r>
              <a:rPr lang="en-US" dirty="0"/>
              <a:t>For math that includes numbers and operations, algebraic thinking, measurement and data and geometry</a:t>
            </a:r>
          </a:p>
        </p:txBody>
      </p:sp>
      <p:sp>
        <p:nvSpPr>
          <p:cNvPr id="10" name="Arrow: Left 9">
            <a:extLst>
              <a:ext uri="{FF2B5EF4-FFF2-40B4-BE49-F238E27FC236}">
                <a16:creationId xmlns:a16="http://schemas.microsoft.com/office/drawing/2014/main" id="{BE28DED2-8842-4355-A146-0E3F23BFB547}"/>
              </a:ext>
            </a:extLst>
          </p:cNvPr>
          <p:cNvSpPr/>
          <p:nvPr/>
        </p:nvSpPr>
        <p:spPr>
          <a:xfrm rot="625556">
            <a:off x="6375050" y="2720303"/>
            <a:ext cx="1240239" cy="1632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Left 10">
            <a:extLst>
              <a:ext uri="{FF2B5EF4-FFF2-40B4-BE49-F238E27FC236}">
                <a16:creationId xmlns:a16="http://schemas.microsoft.com/office/drawing/2014/main" id="{67A82FD2-5DBE-4589-A8F1-708253AB5AF7}"/>
              </a:ext>
            </a:extLst>
          </p:cNvPr>
          <p:cNvSpPr/>
          <p:nvPr/>
        </p:nvSpPr>
        <p:spPr>
          <a:xfrm rot="535815">
            <a:off x="6491401" y="5111077"/>
            <a:ext cx="999892" cy="1864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1198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4C209D-8BDD-4B6F-BDC3-2B276F61F6ED}"/>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a:solidFill>
                  <a:srgbClr val="FFFFFF"/>
                </a:solidFill>
              </a:rPr>
              <a:t>What do Scale Scores Mean?</a:t>
            </a:r>
          </a:p>
        </p:txBody>
      </p:sp>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7" name="Picture 6" descr="Table&#10;&#10;Description automatically generated">
            <a:extLst>
              <a:ext uri="{FF2B5EF4-FFF2-40B4-BE49-F238E27FC236}">
                <a16:creationId xmlns:a16="http://schemas.microsoft.com/office/drawing/2014/main" id="{72EDB43D-EDF5-45F5-A98D-6A75D8941C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5073" y="2294200"/>
            <a:ext cx="5455917" cy="1391258"/>
          </a:xfrm>
          <a:prstGeom prst="rect">
            <a:avLst/>
          </a:prstGeom>
        </p:spPr>
      </p:pic>
      <p:cxnSp>
        <p:nvCxnSpPr>
          <p:cNvPr id="16" name="Straight Connector 1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Content Placeholder 4" descr="Table&#10;&#10;Description automatically generated">
            <a:extLst>
              <a:ext uri="{FF2B5EF4-FFF2-40B4-BE49-F238E27FC236}">
                <a16:creationId xmlns:a16="http://schemas.microsoft.com/office/drawing/2014/main" id="{63903243-6452-4047-91F0-555EB54D1E3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6882" y="2277801"/>
            <a:ext cx="5455917" cy="1350339"/>
          </a:xfrm>
          <a:prstGeom prst="rect">
            <a:avLst/>
          </a:prstGeom>
        </p:spPr>
      </p:pic>
      <p:sp>
        <p:nvSpPr>
          <p:cNvPr id="8" name="TextBox 7">
            <a:extLst>
              <a:ext uri="{FF2B5EF4-FFF2-40B4-BE49-F238E27FC236}">
                <a16:creationId xmlns:a16="http://schemas.microsoft.com/office/drawing/2014/main" id="{C08A1F06-1D9F-4F38-8F6B-C9A6EC056E2E}"/>
              </a:ext>
            </a:extLst>
          </p:cNvPr>
          <p:cNvSpPr txBox="1"/>
          <p:nvPr/>
        </p:nvSpPr>
        <p:spPr>
          <a:xfrm>
            <a:off x="396882" y="3830320"/>
            <a:ext cx="5455899" cy="2031325"/>
          </a:xfrm>
          <a:prstGeom prst="rect">
            <a:avLst/>
          </a:prstGeom>
          <a:noFill/>
        </p:spPr>
        <p:txBody>
          <a:bodyPr wrap="square" rtlCol="0">
            <a:spAutoFit/>
          </a:bodyPr>
          <a:lstStyle/>
          <a:p>
            <a:pPr algn="ctr"/>
            <a:r>
              <a:rPr lang="en-US" dirty="0"/>
              <a:t>These grade level ranges are for ELA.  Find your child’s scale score to determine where they place within the grade level expectation. For example, if your child has a scale score of 461, they would fall in the mid-on grade level category for first grade. For a first-grade student scoring below 434, that means they are currently reading below grade level expectations.</a:t>
            </a:r>
          </a:p>
        </p:txBody>
      </p:sp>
      <p:sp>
        <p:nvSpPr>
          <p:cNvPr id="9" name="Oval 8">
            <a:extLst>
              <a:ext uri="{FF2B5EF4-FFF2-40B4-BE49-F238E27FC236}">
                <a16:creationId xmlns:a16="http://schemas.microsoft.com/office/drawing/2014/main" id="{2736A94F-D047-408B-A7A8-62FB50E618A4}"/>
              </a:ext>
            </a:extLst>
          </p:cNvPr>
          <p:cNvSpPr/>
          <p:nvPr/>
        </p:nvSpPr>
        <p:spPr>
          <a:xfrm>
            <a:off x="1686756" y="3009529"/>
            <a:ext cx="417251" cy="25745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700748A-EB37-4EC7-82E0-0B852BC16965}"/>
              </a:ext>
            </a:extLst>
          </p:cNvPr>
          <p:cNvSpPr txBox="1"/>
          <p:nvPr/>
        </p:nvSpPr>
        <p:spPr>
          <a:xfrm>
            <a:off x="6116260" y="3830320"/>
            <a:ext cx="6094520" cy="1754326"/>
          </a:xfrm>
          <a:prstGeom prst="rect">
            <a:avLst/>
          </a:prstGeom>
          <a:noFill/>
        </p:spPr>
        <p:txBody>
          <a:bodyPr wrap="square">
            <a:spAutoFit/>
          </a:bodyPr>
          <a:lstStyle/>
          <a:p>
            <a:pPr algn="ctr"/>
            <a:r>
              <a:rPr lang="en-US" dirty="0"/>
              <a:t>These grade level ranges are for math.  Find your child’s scale score to determine where they place within the grade level expectation. For example, if your child has a scale score of 405, they would fall in the early-on grade level category for first grade. For a first-grade student scoring below 404, that means they are currently below grade level in math performance.</a:t>
            </a:r>
          </a:p>
        </p:txBody>
      </p:sp>
      <p:sp>
        <p:nvSpPr>
          <p:cNvPr id="11" name="Oval 10">
            <a:extLst>
              <a:ext uri="{FF2B5EF4-FFF2-40B4-BE49-F238E27FC236}">
                <a16:creationId xmlns:a16="http://schemas.microsoft.com/office/drawing/2014/main" id="{33907DE7-7D4E-4AAC-ACF5-C8DC6F3496CF}"/>
              </a:ext>
            </a:extLst>
          </p:cNvPr>
          <p:cNvSpPr/>
          <p:nvPr/>
        </p:nvSpPr>
        <p:spPr>
          <a:xfrm>
            <a:off x="7652551" y="2687968"/>
            <a:ext cx="559294" cy="32156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2886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E44562-D9C3-4E7C-BC16-9C18AE634D80}"/>
              </a:ext>
            </a:extLst>
          </p:cNvPr>
          <p:cNvSpPr>
            <a:spLocks noGrp="1"/>
          </p:cNvSpPr>
          <p:nvPr>
            <p:ph type="title"/>
          </p:nvPr>
        </p:nvSpPr>
        <p:spPr>
          <a:xfrm>
            <a:off x="838200" y="585216"/>
            <a:ext cx="10515600" cy="1325563"/>
          </a:xfrm>
        </p:spPr>
        <p:txBody>
          <a:bodyPr>
            <a:normAutofit/>
          </a:bodyPr>
          <a:lstStyle/>
          <a:p>
            <a:r>
              <a:rPr lang="en-US" dirty="0">
                <a:solidFill>
                  <a:schemeClr val="bg1"/>
                </a:solidFill>
              </a:rPr>
              <a:t>What are </a:t>
            </a:r>
            <a:r>
              <a:rPr lang="en-US" dirty="0" err="1">
                <a:solidFill>
                  <a:schemeClr val="bg1"/>
                </a:solidFill>
              </a:rPr>
              <a:t>Lexiles</a:t>
            </a:r>
            <a:r>
              <a:rPr lang="en-US" dirty="0">
                <a:solidFill>
                  <a:schemeClr val="bg1"/>
                </a:solidFill>
              </a:rPr>
              <a:t> and Quantiles?</a:t>
            </a:r>
          </a:p>
        </p:txBody>
      </p:sp>
      <p:pic>
        <p:nvPicPr>
          <p:cNvPr id="5" name="Content Placeholder 4" descr="A picture containing graphical user interface&#10;&#10;Description automatically generated">
            <a:extLst>
              <a:ext uri="{FF2B5EF4-FFF2-40B4-BE49-F238E27FC236}">
                <a16:creationId xmlns:a16="http://schemas.microsoft.com/office/drawing/2014/main" id="{006B119A-3563-4AE4-91C7-95488ECB8D82}"/>
              </a:ext>
            </a:extLst>
          </p:cNvPr>
          <p:cNvPicPr>
            <a:picLocks noChangeAspect="1"/>
          </p:cNvPicPr>
          <p:nvPr/>
        </p:nvPicPr>
        <p:blipFill rotWithShape="1">
          <a:blip r:embed="rId2">
            <a:extLst>
              <a:ext uri="{28A0092B-C50C-407E-A947-70E740481C1C}">
                <a14:useLocalDpi xmlns:a14="http://schemas.microsoft.com/office/drawing/2010/main" val="0"/>
              </a:ext>
            </a:extLst>
          </a:blip>
          <a:srcRect r="10977" b="1"/>
          <a:stretch/>
        </p:blipFill>
        <p:spPr>
          <a:xfrm>
            <a:off x="264160" y="2496310"/>
            <a:ext cx="6792976" cy="3986966"/>
          </a:xfrm>
          <a:prstGeom prst="rect">
            <a:avLst/>
          </a:prstGeom>
        </p:spPr>
      </p:pic>
      <p:sp>
        <p:nvSpPr>
          <p:cNvPr id="9" name="Content Placeholder 8">
            <a:extLst>
              <a:ext uri="{FF2B5EF4-FFF2-40B4-BE49-F238E27FC236}">
                <a16:creationId xmlns:a16="http://schemas.microsoft.com/office/drawing/2014/main" id="{9D7D83E6-AB28-4C23-9C52-9DBBAD293894}"/>
              </a:ext>
            </a:extLst>
          </p:cNvPr>
          <p:cNvSpPr>
            <a:spLocks noGrp="1"/>
          </p:cNvSpPr>
          <p:nvPr>
            <p:ph idx="1"/>
          </p:nvPr>
        </p:nvSpPr>
        <p:spPr>
          <a:xfrm>
            <a:off x="7472216" y="2247510"/>
            <a:ext cx="4029456" cy="673463"/>
          </a:xfrm>
        </p:spPr>
        <p:txBody>
          <a:bodyPr anchor="ctr">
            <a:normAutofit/>
          </a:bodyPr>
          <a:lstStyle/>
          <a:p>
            <a:pPr marL="0" indent="0" algn="ctr">
              <a:buNone/>
            </a:pPr>
            <a:r>
              <a:rPr lang="en-US" sz="2200" b="1" dirty="0"/>
              <a:t>What do these numbers mean?</a:t>
            </a:r>
          </a:p>
        </p:txBody>
      </p:sp>
      <p:sp>
        <p:nvSpPr>
          <p:cNvPr id="8" name="TextBox 7">
            <a:extLst>
              <a:ext uri="{FF2B5EF4-FFF2-40B4-BE49-F238E27FC236}">
                <a16:creationId xmlns:a16="http://schemas.microsoft.com/office/drawing/2014/main" id="{EB7EB965-78A8-4A3A-9FEC-F0411CB5BA93}"/>
              </a:ext>
            </a:extLst>
          </p:cNvPr>
          <p:cNvSpPr txBox="1"/>
          <p:nvPr/>
        </p:nvSpPr>
        <p:spPr>
          <a:xfrm>
            <a:off x="7667022" y="2719724"/>
            <a:ext cx="3639844" cy="3416320"/>
          </a:xfrm>
          <a:prstGeom prst="rect">
            <a:avLst/>
          </a:prstGeom>
          <a:noFill/>
        </p:spPr>
        <p:txBody>
          <a:bodyPr wrap="square" rtlCol="0">
            <a:spAutoFit/>
          </a:bodyPr>
          <a:lstStyle/>
          <a:p>
            <a:r>
              <a:rPr lang="en-US" dirty="0" err="1"/>
              <a:t>Lexiles</a:t>
            </a:r>
            <a:r>
              <a:rPr lang="en-US" dirty="0"/>
              <a:t> refer to your child’s reading level. You can use these numbers to look up books at your child’s reading level.  Click here to </a:t>
            </a:r>
            <a:r>
              <a:rPr lang="en-US" dirty="0">
                <a:hlinkClick r:id="rId3"/>
              </a:rPr>
              <a:t>Find a "Just Right" book based on your child's reading level</a:t>
            </a:r>
            <a:endParaRPr lang="en-US" dirty="0"/>
          </a:p>
          <a:p>
            <a:endParaRPr lang="en-US" dirty="0"/>
          </a:p>
          <a:p>
            <a:endParaRPr lang="en-US" dirty="0"/>
          </a:p>
          <a:p>
            <a:endParaRPr lang="en-US" dirty="0"/>
          </a:p>
          <a:p>
            <a:endParaRPr lang="en-US" dirty="0"/>
          </a:p>
          <a:p>
            <a:r>
              <a:rPr lang="en-US" dirty="0"/>
              <a:t>Quantiles are like the Lexile comparison for math.</a:t>
            </a:r>
          </a:p>
        </p:txBody>
      </p:sp>
      <p:sp>
        <p:nvSpPr>
          <p:cNvPr id="10" name="Arrow: Left 9">
            <a:extLst>
              <a:ext uri="{FF2B5EF4-FFF2-40B4-BE49-F238E27FC236}">
                <a16:creationId xmlns:a16="http://schemas.microsoft.com/office/drawing/2014/main" id="{BE28DED2-8842-4355-A146-0E3F23BFB547}"/>
              </a:ext>
            </a:extLst>
          </p:cNvPr>
          <p:cNvSpPr/>
          <p:nvPr/>
        </p:nvSpPr>
        <p:spPr>
          <a:xfrm rot="18658969">
            <a:off x="6125698" y="3639538"/>
            <a:ext cx="1862876" cy="25183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Left 10">
            <a:extLst>
              <a:ext uri="{FF2B5EF4-FFF2-40B4-BE49-F238E27FC236}">
                <a16:creationId xmlns:a16="http://schemas.microsoft.com/office/drawing/2014/main" id="{67A82FD2-5DBE-4589-A8F1-708253AB5AF7}"/>
              </a:ext>
            </a:extLst>
          </p:cNvPr>
          <p:cNvSpPr/>
          <p:nvPr/>
        </p:nvSpPr>
        <p:spPr>
          <a:xfrm rot="18698339">
            <a:off x="6506914" y="5623130"/>
            <a:ext cx="1424798" cy="1884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7481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9397B5-6CBD-4C6A-875E-DAFB853D785F}"/>
              </a:ext>
            </a:extLst>
          </p:cNvPr>
          <p:cNvSpPr>
            <a:spLocks noGrp="1"/>
          </p:cNvSpPr>
          <p:nvPr>
            <p:ph type="title"/>
          </p:nvPr>
        </p:nvSpPr>
        <p:spPr>
          <a:xfrm>
            <a:off x="838200" y="585216"/>
            <a:ext cx="10515600" cy="1325563"/>
          </a:xfrm>
        </p:spPr>
        <p:txBody>
          <a:bodyPr>
            <a:normAutofit/>
          </a:bodyPr>
          <a:lstStyle/>
          <a:p>
            <a:r>
              <a:rPr lang="en-US">
                <a:solidFill>
                  <a:schemeClr val="bg1"/>
                </a:solidFill>
              </a:rPr>
              <a:t>Grade level lexile ranges</a:t>
            </a:r>
          </a:p>
        </p:txBody>
      </p:sp>
      <p:pic>
        <p:nvPicPr>
          <p:cNvPr id="5" name="Content Placeholder 4" descr="Table&#10;&#10;Description automatically generated">
            <a:extLst>
              <a:ext uri="{FF2B5EF4-FFF2-40B4-BE49-F238E27FC236}">
                <a16:creationId xmlns:a16="http://schemas.microsoft.com/office/drawing/2014/main" id="{01F2874B-3200-4CAF-BA97-689CEF1007B4}"/>
              </a:ext>
            </a:extLst>
          </p:cNvPr>
          <p:cNvPicPr>
            <a:picLocks noChangeAspect="1"/>
          </p:cNvPicPr>
          <p:nvPr/>
        </p:nvPicPr>
        <p:blipFill rotWithShape="1">
          <a:blip r:embed="rId2">
            <a:extLst>
              <a:ext uri="{28A0092B-C50C-407E-A947-70E740481C1C}">
                <a14:useLocalDpi xmlns:a14="http://schemas.microsoft.com/office/drawing/2010/main" val="0"/>
              </a:ext>
            </a:extLst>
          </a:blip>
          <a:srcRect r="3" b="3786"/>
          <a:stretch/>
        </p:blipFill>
        <p:spPr>
          <a:xfrm>
            <a:off x="841248" y="2516777"/>
            <a:ext cx="6236208" cy="3660185"/>
          </a:xfrm>
          <a:prstGeom prst="rect">
            <a:avLst/>
          </a:prstGeom>
        </p:spPr>
      </p:pic>
      <p:sp>
        <p:nvSpPr>
          <p:cNvPr id="9" name="Content Placeholder 8">
            <a:extLst>
              <a:ext uri="{FF2B5EF4-FFF2-40B4-BE49-F238E27FC236}">
                <a16:creationId xmlns:a16="http://schemas.microsoft.com/office/drawing/2014/main" id="{725082B0-0D8F-4C0D-AD1C-5BDF1D664B5B}"/>
              </a:ext>
            </a:extLst>
          </p:cNvPr>
          <p:cNvSpPr>
            <a:spLocks noGrp="1"/>
          </p:cNvSpPr>
          <p:nvPr>
            <p:ph idx="1"/>
          </p:nvPr>
        </p:nvSpPr>
        <p:spPr>
          <a:xfrm>
            <a:off x="7546848" y="2516777"/>
            <a:ext cx="3803904" cy="3660185"/>
          </a:xfrm>
        </p:spPr>
        <p:txBody>
          <a:bodyPr anchor="ctr">
            <a:normAutofit/>
          </a:bodyPr>
          <a:lstStyle/>
          <a:p>
            <a:r>
              <a:rPr lang="en-US" sz="2200" dirty="0"/>
              <a:t>Lexile ranges change throughout the year, because students are changing in their reading abilities </a:t>
            </a:r>
            <a:r>
              <a:rPr lang="en-US" sz="2200" dirty="0">
                <a:sym typeface="Wingdings" panose="05000000000000000000" pitchFamily="2" charset="2"/>
              </a:rPr>
              <a:t></a:t>
            </a:r>
          </a:p>
          <a:p>
            <a:r>
              <a:rPr lang="en-US" sz="2200" dirty="0">
                <a:sym typeface="Wingdings" panose="05000000000000000000" pitchFamily="2" charset="2"/>
              </a:rPr>
              <a:t>Beginning of the Year (abbreviated as BOY) for both the 50</a:t>
            </a:r>
            <a:r>
              <a:rPr lang="en-US" sz="2200" baseline="30000" dirty="0">
                <a:sym typeface="Wingdings" panose="05000000000000000000" pitchFamily="2" charset="2"/>
              </a:rPr>
              <a:t>th</a:t>
            </a:r>
            <a:r>
              <a:rPr lang="en-US" sz="2200" dirty="0">
                <a:sym typeface="Wingdings" panose="05000000000000000000" pitchFamily="2" charset="2"/>
              </a:rPr>
              <a:t> and 90</a:t>
            </a:r>
            <a:r>
              <a:rPr lang="en-US" sz="2200" baseline="30000" dirty="0">
                <a:sym typeface="Wingdings" panose="05000000000000000000" pitchFamily="2" charset="2"/>
              </a:rPr>
              <a:t>th</a:t>
            </a:r>
            <a:r>
              <a:rPr lang="en-US" sz="2200" dirty="0">
                <a:sym typeface="Wingdings" panose="05000000000000000000" pitchFamily="2" charset="2"/>
              </a:rPr>
              <a:t> percentile are listed on the chart. Middle of the Year (MOY) and End of the Year (EOY) are also included.</a:t>
            </a:r>
            <a:endParaRPr lang="en-US" sz="2200" dirty="0"/>
          </a:p>
        </p:txBody>
      </p:sp>
    </p:spTree>
    <p:extLst>
      <p:ext uri="{BB962C8B-B14F-4D97-AF65-F5344CB8AC3E}">
        <p14:creationId xmlns:p14="http://schemas.microsoft.com/office/powerpoint/2010/main" val="173582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9397B5-6CBD-4C6A-875E-DAFB853D785F}"/>
              </a:ext>
            </a:extLst>
          </p:cNvPr>
          <p:cNvSpPr>
            <a:spLocks noGrp="1"/>
          </p:cNvSpPr>
          <p:nvPr>
            <p:ph type="title"/>
          </p:nvPr>
        </p:nvSpPr>
        <p:spPr>
          <a:xfrm>
            <a:off x="838200" y="585216"/>
            <a:ext cx="10515600" cy="1325563"/>
          </a:xfrm>
        </p:spPr>
        <p:txBody>
          <a:bodyPr>
            <a:normAutofit/>
          </a:bodyPr>
          <a:lstStyle/>
          <a:p>
            <a:r>
              <a:rPr lang="en-US" dirty="0">
                <a:solidFill>
                  <a:schemeClr val="bg1"/>
                </a:solidFill>
              </a:rPr>
              <a:t>Grade level quantile ranges</a:t>
            </a:r>
          </a:p>
        </p:txBody>
      </p:sp>
      <p:sp>
        <p:nvSpPr>
          <p:cNvPr id="9" name="Content Placeholder 8">
            <a:extLst>
              <a:ext uri="{FF2B5EF4-FFF2-40B4-BE49-F238E27FC236}">
                <a16:creationId xmlns:a16="http://schemas.microsoft.com/office/drawing/2014/main" id="{725082B0-0D8F-4C0D-AD1C-5BDF1D664B5B}"/>
              </a:ext>
            </a:extLst>
          </p:cNvPr>
          <p:cNvSpPr>
            <a:spLocks noGrp="1"/>
          </p:cNvSpPr>
          <p:nvPr>
            <p:ph idx="1"/>
          </p:nvPr>
        </p:nvSpPr>
        <p:spPr>
          <a:xfrm>
            <a:off x="7546848" y="2516777"/>
            <a:ext cx="3803904" cy="3660185"/>
          </a:xfrm>
        </p:spPr>
        <p:txBody>
          <a:bodyPr anchor="ctr">
            <a:normAutofit/>
          </a:bodyPr>
          <a:lstStyle/>
          <a:p>
            <a:r>
              <a:rPr lang="en-US" sz="2200" dirty="0"/>
              <a:t>Quantile ranges change throughout the year, because students are changing in their math abilities </a:t>
            </a:r>
            <a:r>
              <a:rPr lang="en-US" sz="2200" dirty="0">
                <a:sym typeface="Wingdings" panose="05000000000000000000" pitchFamily="2" charset="2"/>
              </a:rPr>
              <a:t></a:t>
            </a:r>
          </a:p>
          <a:p>
            <a:r>
              <a:rPr lang="en-US" sz="2200" dirty="0">
                <a:sym typeface="Wingdings" panose="05000000000000000000" pitchFamily="2" charset="2"/>
              </a:rPr>
              <a:t>Beginning of the Year (abbreviated as BOY) for both the 50</a:t>
            </a:r>
            <a:r>
              <a:rPr lang="en-US" sz="2200" baseline="30000" dirty="0">
                <a:sym typeface="Wingdings" panose="05000000000000000000" pitchFamily="2" charset="2"/>
              </a:rPr>
              <a:t>th</a:t>
            </a:r>
            <a:r>
              <a:rPr lang="en-US" sz="2200" dirty="0">
                <a:sym typeface="Wingdings" panose="05000000000000000000" pitchFamily="2" charset="2"/>
              </a:rPr>
              <a:t> and 90</a:t>
            </a:r>
            <a:r>
              <a:rPr lang="en-US" sz="2200" baseline="30000" dirty="0">
                <a:sym typeface="Wingdings" panose="05000000000000000000" pitchFamily="2" charset="2"/>
              </a:rPr>
              <a:t>th</a:t>
            </a:r>
            <a:r>
              <a:rPr lang="en-US" sz="2200" dirty="0">
                <a:sym typeface="Wingdings" panose="05000000000000000000" pitchFamily="2" charset="2"/>
              </a:rPr>
              <a:t> percentile are listed on the chart. Middle of the Year (MOY) and End of the Year (EOY) are also included.</a:t>
            </a:r>
            <a:endParaRPr lang="en-US" sz="2200" dirty="0"/>
          </a:p>
        </p:txBody>
      </p:sp>
      <p:pic>
        <p:nvPicPr>
          <p:cNvPr id="4" name="Picture 3" descr="Table&#10;&#10;Description automatically generated">
            <a:extLst>
              <a:ext uri="{FF2B5EF4-FFF2-40B4-BE49-F238E27FC236}">
                <a16:creationId xmlns:a16="http://schemas.microsoft.com/office/drawing/2014/main" id="{8B200FE6-239E-4321-8AB3-17FD98FE5C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39" y="2223769"/>
            <a:ext cx="7086600" cy="4559300"/>
          </a:xfrm>
          <a:prstGeom prst="rect">
            <a:avLst/>
          </a:prstGeom>
        </p:spPr>
      </p:pic>
    </p:spTree>
    <p:extLst>
      <p:ext uri="{BB962C8B-B14F-4D97-AF65-F5344CB8AC3E}">
        <p14:creationId xmlns:p14="http://schemas.microsoft.com/office/powerpoint/2010/main" val="1498685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592</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iReady Scores</vt:lpstr>
      <vt:lpstr>What is iReady?</vt:lpstr>
      <vt:lpstr>How to access your child’s scores in HAC</vt:lpstr>
      <vt:lpstr>Once in HAC (Home Access Center)</vt:lpstr>
      <vt:lpstr>Scroll to find your child’s most recent iReady Scores</vt:lpstr>
      <vt:lpstr>What do Scale Scores Mean?</vt:lpstr>
      <vt:lpstr>What are Lexiles and Quantiles?</vt:lpstr>
      <vt:lpstr>Grade level lexile ranges</vt:lpstr>
      <vt:lpstr>Grade level quantile ranges</vt:lpstr>
      <vt:lpstr>Questions, comments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iReady Scores</dc:title>
  <dc:creator>Samantha Sawruk</dc:creator>
  <cp:lastModifiedBy>Samantha Sawruk</cp:lastModifiedBy>
  <cp:revision>1</cp:revision>
  <dcterms:created xsi:type="dcterms:W3CDTF">2021-10-03T15:08:08Z</dcterms:created>
  <dcterms:modified xsi:type="dcterms:W3CDTF">2021-10-03T15:09:24Z</dcterms:modified>
</cp:coreProperties>
</file>