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2" r:id="rId4"/>
    <p:sldId id="267" r:id="rId5"/>
    <p:sldId id="263" r:id="rId6"/>
    <p:sldId id="264" r:id="rId7"/>
    <p:sldId id="266" r:id="rId8"/>
    <p:sldId id="265" r:id="rId9"/>
    <p:sldId id="268"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459638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935C8D-A4D8-4396-90FF-0DCF9F6B0D73}"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572278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684641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3227943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3483018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96966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16623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398875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110039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3545612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935C8D-A4D8-4396-90FF-0DCF9F6B0D73}"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191261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935C8D-A4D8-4396-90FF-0DCF9F6B0D73}"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11724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935C8D-A4D8-4396-90FF-0DCF9F6B0D73}"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181351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935C8D-A4D8-4396-90FF-0DCF9F6B0D73}" type="datetimeFigureOut">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24797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935C8D-A4D8-4396-90FF-0DCF9F6B0D73}"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417419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935C8D-A4D8-4396-90FF-0DCF9F6B0D73}"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273625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935C8D-A4D8-4396-90FF-0DCF9F6B0D73}"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3039A9-E351-4A44-87CA-8B37A85729F3}" type="slidenum">
              <a:rPr lang="en-US" smtClean="0"/>
              <a:t>‹#›</a:t>
            </a:fld>
            <a:endParaRPr lang="en-US"/>
          </a:p>
        </p:txBody>
      </p:sp>
    </p:spTree>
    <p:extLst>
      <p:ext uri="{BB962C8B-B14F-4D97-AF65-F5344CB8AC3E}">
        <p14:creationId xmlns:p14="http://schemas.microsoft.com/office/powerpoint/2010/main" val="1074400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3935C8D-A4D8-4396-90FF-0DCF9F6B0D73}" type="datetimeFigureOut">
              <a:rPr lang="en-US" smtClean="0"/>
              <a:t>9/16/2021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3039A9-E351-4A44-87CA-8B37A85729F3}" type="slidenum">
              <a:rPr lang="en-US" smtClean="0"/>
              <a:t>‹#›</a:t>
            </a:fld>
            <a:endParaRPr lang="en-US"/>
          </a:p>
        </p:txBody>
      </p:sp>
    </p:spTree>
    <p:extLst>
      <p:ext uri="{BB962C8B-B14F-4D97-AF65-F5344CB8AC3E}">
        <p14:creationId xmlns:p14="http://schemas.microsoft.com/office/powerpoint/2010/main" val="2945238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clinton.carter@stjohns.k12.fl.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43" name="Rectangle 7">
            <a:extLst>
              <a:ext uri="{FF2B5EF4-FFF2-40B4-BE49-F238E27FC236}">
                <a16:creationId xmlns:a16="http://schemas.microsoft.com/office/drawing/2014/main" id="{9CD9ACDE-8038-488C-AB0C-5FD1A373C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C1F8D7-6C39-44B8-9A19-2A3624CCE042}"/>
              </a:ext>
            </a:extLst>
          </p:cNvPr>
          <p:cNvSpPr>
            <a:spLocks noGrp="1"/>
          </p:cNvSpPr>
          <p:nvPr>
            <p:ph type="ctrTitle"/>
          </p:nvPr>
        </p:nvSpPr>
        <p:spPr>
          <a:xfrm>
            <a:off x="3854450" y="965200"/>
            <a:ext cx="7372350" cy="3404680"/>
          </a:xfrm>
        </p:spPr>
        <p:txBody>
          <a:bodyPr>
            <a:normAutofit/>
          </a:bodyPr>
          <a:lstStyle/>
          <a:p>
            <a:pPr algn="l"/>
            <a:r>
              <a:rPr lang="en-US"/>
              <a:t>Welcome!</a:t>
            </a:r>
          </a:p>
        </p:txBody>
      </p:sp>
      <p:sp>
        <p:nvSpPr>
          <p:cNvPr id="3" name="Subtitle 2">
            <a:extLst>
              <a:ext uri="{FF2B5EF4-FFF2-40B4-BE49-F238E27FC236}">
                <a16:creationId xmlns:a16="http://schemas.microsoft.com/office/drawing/2014/main" id="{6005EEAA-82A3-4ED9-983B-86275F751A0E}"/>
              </a:ext>
            </a:extLst>
          </p:cNvPr>
          <p:cNvSpPr>
            <a:spLocks noGrp="1"/>
          </p:cNvSpPr>
          <p:nvPr>
            <p:ph type="subTitle" idx="1"/>
          </p:nvPr>
        </p:nvSpPr>
        <p:spPr>
          <a:xfrm>
            <a:off x="3854450" y="4503906"/>
            <a:ext cx="7372350" cy="1388892"/>
          </a:xfrm>
        </p:spPr>
        <p:txBody>
          <a:bodyPr>
            <a:normAutofit/>
          </a:bodyPr>
          <a:lstStyle/>
          <a:p>
            <a:pPr algn="l"/>
            <a:r>
              <a:rPr lang="en-US" dirty="0"/>
              <a:t>My name is Mr. Carter!</a:t>
            </a:r>
          </a:p>
        </p:txBody>
      </p:sp>
      <p:sp>
        <p:nvSpPr>
          <p:cNvPr id="44" name="Rectangle 9">
            <a:extLst>
              <a:ext uri="{FF2B5EF4-FFF2-40B4-BE49-F238E27FC236}">
                <a16:creationId xmlns:a16="http://schemas.microsoft.com/office/drawing/2014/main" id="{DA6C2449-5F66-4753-AAA3-4AD81E57A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grpSp>
        <p:nvGrpSpPr>
          <p:cNvPr id="12" name="Group 11">
            <a:extLst>
              <a:ext uri="{FF2B5EF4-FFF2-40B4-BE49-F238E27FC236}">
                <a16:creationId xmlns:a16="http://schemas.microsoft.com/office/drawing/2014/main" id="{329F7DAB-18F4-436A-A0D8-61013DEB6F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1424" y="1"/>
            <a:ext cx="3258129" cy="6858000"/>
            <a:chOff x="141424" y="1"/>
            <a:chExt cx="3258129" cy="6858000"/>
          </a:xfrm>
        </p:grpSpPr>
        <p:sp>
          <p:nvSpPr>
            <p:cNvPr id="13" name="Freeform 6">
              <a:extLst>
                <a:ext uri="{FF2B5EF4-FFF2-40B4-BE49-F238E27FC236}">
                  <a16:creationId xmlns:a16="http://schemas.microsoft.com/office/drawing/2014/main" id="{AA2A446D-5444-4251-A0C1-1C33937BB1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4" name="Freeform 7">
              <a:extLst>
                <a:ext uri="{FF2B5EF4-FFF2-40B4-BE49-F238E27FC236}">
                  <a16:creationId xmlns:a16="http://schemas.microsoft.com/office/drawing/2014/main" id="{E013EF53-9F7F-40D2-9E88-917DCF6430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5" name="Freeform 12">
              <a:extLst>
                <a:ext uri="{FF2B5EF4-FFF2-40B4-BE49-F238E27FC236}">
                  <a16:creationId xmlns:a16="http://schemas.microsoft.com/office/drawing/2014/main" id="{210AE139-2815-4F3D-A56C-2608DB3D7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6" name="Freeform 13">
              <a:extLst>
                <a:ext uri="{FF2B5EF4-FFF2-40B4-BE49-F238E27FC236}">
                  <a16:creationId xmlns:a16="http://schemas.microsoft.com/office/drawing/2014/main" id="{7C52B438-B53F-4BCB-A9A8-183E8815A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7" name="Freeform: Shape 16">
              <a:extLst>
                <a:ext uri="{FF2B5EF4-FFF2-40B4-BE49-F238E27FC236}">
                  <a16:creationId xmlns:a16="http://schemas.microsoft.com/office/drawing/2014/main" id="{557375C8-AF41-41DF-8F04-72401D4B9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sp>
        <p:sp>
          <p:nvSpPr>
            <p:cNvPr id="18" name="Freeform 15">
              <a:extLst>
                <a:ext uri="{FF2B5EF4-FFF2-40B4-BE49-F238E27FC236}">
                  <a16:creationId xmlns:a16="http://schemas.microsoft.com/office/drawing/2014/main" id="{1B37C1D7-483C-4CD7-85AB-F4EEA6E573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Tree>
    <p:extLst>
      <p:ext uri="{BB962C8B-B14F-4D97-AF65-F5344CB8AC3E}">
        <p14:creationId xmlns:p14="http://schemas.microsoft.com/office/powerpoint/2010/main" val="1503265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advTm="10253">
        <p159:morph option="byObject"/>
      </p:transition>
    </mc:Choice>
    <mc:Fallback xmlns="">
      <p:transition spd="slow" advTm="10253">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93D84-2C8C-4830-868C-5E85977A9830}"/>
              </a:ext>
            </a:extLst>
          </p:cNvPr>
          <p:cNvSpPr>
            <a:spLocks noGrp="1"/>
          </p:cNvSpPr>
          <p:nvPr>
            <p:ph type="title"/>
          </p:nvPr>
        </p:nvSpPr>
        <p:spPr/>
        <p:txBody>
          <a:bodyPr/>
          <a:lstStyle/>
          <a:p>
            <a:r>
              <a:rPr lang="en-US" dirty="0"/>
              <a:t>7</a:t>
            </a:r>
            <a:r>
              <a:rPr lang="en-US" baseline="30000" dirty="0"/>
              <a:t>th</a:t>
            </a:r>
            <a:r>
              <a:rPr lang="en-US" dirty="0"/>
              <a:t> Period (Percussion Ensemble)</a:t>
            </a:r>
          </a:p>
        </p:txBody>
      </p:sp>
      <p:sp>
        <p:nvSpPr>
          <p:cNvPr id="3" name="Content Placeholder 2">
            <a:extLst>
              <a:ext uri="{FF2B5EF4-FFF2-40B4-BE49-F238E27FC236}">
                <a16:creationId xmlns:a16="http://schemas.microsoft.com/office/drawing/2014/main" id="{F4D63A89-1651-497B-B2F7-62D05E9AAEAF}"/>
              </a:ext>
            </a:extLst>
          </p:cNvPr>
          <p:cNvSpPr>
            <a:spLocks noGrp="1"/>
          </p:cNvSpPr>
          <p:nvPr>
            <p:ph idx="1"/>
          </p:nvPr>
        </p:nvSpPr>
        <p:spPr/>
        <p:txBody>
          <a:bodyPr/>
          <a:lstStyle/>
          <a:p>
            <a:r>
              <a:rPr lang="en-US" dirty="0"/>
              <a:t>Developing basic rudiments (i.e. double-stroke rolls, paradiddles, flam rudiments, etc.)</a:t>
            </a:r>
          </a:p>
          <a:p>
            <a:r>
              <a:rPr lang="en-US" dirty="0"/>
              <a:t>Continuing to develop fundamental technique towards battery and mallet instruments. </a:t>
            </a:r>
          </a:p>
          <a:p>
            <a:r>
              <a:rPr lang="en-US" dirty="0"/>
              <a:t>Beginning to learn the differences of playing in a percussion ensemble vs. a full band.</a:t>
            </a:r>
          </a:p>
          <a:p>
            <a:r>
              <a:rPr lang="en-US" dirty="0"/>
              <a:t>Exploring extended techniques and world </a:t>
            </a:r>
            <a:r>
              <a:rPr lang="en-US"/>
              <a:t>percussion instruments.</a:t>
            </a:r>
            <a:endParaRPr lang="en-US" dirty="0"/>
          </a:p>
        </p:txBody>
      </p:sp>
    </p:spTree>
    <p:extLst>
      <p:ext uri="{BB962C8B-B14F-4D97-AF65-F5344CB8AC3E}">
        <p14:creationId xmlns:p14="http://schemas.microsoft.com/office/powerpoint/2010/main" val="49850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C3E77-5465-4447-9AE6-EA3F470F0AA4}"/>
              </a:ext>
            </a:extLst>
          </p:cNvPr>
          <p:cNvSpPr>
            <a:spLocks noGrp="1"/>
          </p:cNvSpPr>
          <p:nvPr>
            <p:ph type="title"/>
          </p:nvPr>
        </p:nvSpPr>
        <p:spPr>
          <a:xfrm>
            <a:off x="1484311" y="685800"/>
            <a:ext cx="10018713" cy="1752599"/>
          </a:xfrm>
        </p:spPr>
        <p:txBody>
          <a:bodyPr>
            <a:normAutofit/>
          </a:bodyPr>
          <a:lstStyle/>
          <a:p>
            <a:r>
              <a:rPr lang="en-US"/>
              <a:t>Band Norms </a:t>
            </a:r>
            <a:r>
              <a:rPr lang="en-US" dirty="0"/>
              <a:t>and consequences</a:t>
            </a:r>
          </a:p>
        </p:txBody>
      </p:sp>
      <p:pic>
        <p:nvPicPr>
          <p:cNvPr id="5" name="Graphic 4" descr="Music notation">
            <a:extLst>
              <a:ext uri="{FF2B5EF4-FFF2-40B4-BE49-F238E27FC236}">
                <a16:creationId xmlns:a16="http://schemas.microsoft.com/office/drawing/2014/main" id="{F4DF544E-F2EE-4D31-B5CD-B5DC46E041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07761" y="2743199"/>
            <a:ext cx="3047999" cy="3047999"/>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43ECA851-3E67-4A16-94E5-6BD91FD11873}"/>
              </a:ext>
            </a:extLst>
          </p:cNvPr>
          <p:cNvSpPr>
            <a:spLocks noGrp="1"/>
          </p:cNvSpPr>
          <p:nvPr>
            <p:ph idx="1"/>
          </p:nvPr>
        </p:nvSpPr>
        <p:spPr>
          <a:xfrm>
            <a:off x="6016336" y="2666999"/>
            <a:ext cx="5486687" cy="3124201"/>
          </a:xfrm>
        </p:spPr>
        <p:txBody>
          <a:bodyPr anchor="t">
            <a:normAutofit/>
          </a:bodyPr>
          <a:lstStyle/>
          <a:p>
            <a:r>
              <a:rPr lang="en-US" dirty="0"/>
              <a:t>Remember BAND!</a:t>
            </a:r>
          </a:p>
          <a:p>
            <a:pPr lvl="1"/>
            <a:r>
              <a:rPr lang="en-US" dirty="0"/>
              <a:t>B: Be respectful to everyone and everything.</a:t>
            </a:r>
          </a:p>
          <a:p>
            <a:pPr lvl="1"/>
            <a:r>
              <a:rPr lang="en-US" dirty="0"/>
              <a:t>A: Accept responsibility for yourself, your actions, and your learning.</a:t>
            </a:r>
          </a:p>
          <a:p>
            <a:pPr lvl="1"/>
            <a:r>
              <a:rPr lang="en-US" dirty="0"/>
              <a:t>N: No food or drink in the band room.</a:t>
            </a:r>
          </a:p>
          <a:p>
            <a:pPr lvl="1"/>
            <a:r>
              <a:rPr lang="en-US" dirty="0"/>
              <a:t>D: Do your best everyday!</a:t>
            </a:r>
          </a:p>
        </p:txBody>
      </p:sp>
    </p:spTree>
    <p:extLst>
      <p:ext uri="{BB962C8B-B14F-4D97-AF65-F5344CB8AC3E}">
        <p14:creationId xmlns:p14="http://schemas.microsoft.com/office/powerpoint/2010/main" val="269897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94294-966D-4E86-BAAB-27359E0CA856}"/>
              </a:ext>
            </a:extLst>
          </p:cNvPr>
          <p:cNvSpPr>
            <a:spLocks noGrp="1"/>
          </p:cNvSpPr>
          <p:nvPr>
            <p:ph type="title"/>
          </p:nvPr>
        </p:nvSpPr>
        <p:spPr>
          <a:xfrm>
            <a:off x="1484311" y="685800"/>
            <a:ext cx="10018713" cy="1752599"/>
          </a:xfrm>
        </p:spPr>
        <p:txBody>
          <a:bodyPr/>
          <a:lstStyle/>
          <a:p>
            <a:r>
              <a:rPr lang="en-US" dirty="0"/>
              <a:t>Band Handbook</a:t>
            </a:r>
          </a:p>
        </p:txBody>
      </p:sp>
      <p:sp>
        <p:nvSpPr>
          <p:cNvPr id="3" name="Content Placeholder 2">
            <a:extLst>
              <a:ext uri="{FF2B5EF4-FFF2-40B4-BE49-F238E27FC236}">
                <a16:creationId xmlns:a16="http://schemas.microsoft.com/office/drawing/2014/main" id="{EACB9E31-2897-4EDE-A4D7-7DA75377C4B0}"/>
              </a:ext>
            </a:extLst>
          </p:cNvPr>
          <p:cNvSpPr>
            <a:spLocks noGrp="1"/>
          </p:cNvSpPr>
          <p:nvPr>
            <p:ph idx="1"/>
          </p:nvPr>
        </p:nvSpPr>
        <p:spPr/>
        <p:txBody>
          <a:bodyPr/>
          <a:lstStyle/>
          <a:p>
            <a:r>
              <a:rPr lang="en-US" dirty="0"/>
              <a:t>The band handbook is in the “resources” folder, which is under the materials tab in Schoology. If your child can not access it on Schoology, please let me know. The band handbook lays out classroom expectations, grading policy, and other valuable information for the year.</a:t>
            </a:r>
          </a:p>
        </p:txBody>
      </p:sp>
    </p:spTree>
    <p:extLst>
      <p:ext uri="{BB962C8B-B14F-4D97-AF65-F5344CB8AC3E}">
        <p14:creationId xmlns:p14="http://schemas.microsoft.com/office/powerpoint/2010/main" val="2418139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2DA58-3F66-41D3-845E-5E5D9ADE0582}"/>
              </a:ext>
            </a:extLst>
          </p:cNvPr>
          <p:cNvSpPr>
            <a:spLocks noGrp="1"/>
          </p:cNvSpPr>
          <p:nvPr>
            <p:ph type="title"/>
          </p:nvPr>
        </p:nvSpPr>
        <p:spPr/>
        <p:txBody>
          <a:bodyPr/>
          <a:lstStyle/>
          <a:p>
            <a:r>
              <a:rPr lang="en-US" dirty="0"/>
              <a:t>Grading Policy</a:t>
            </a:r>
          </a:p>
        </p:txBody>
      </p:sp>
      <p:sp>
        <p:nvSpPr>
          <p:cNvPr id="3" name="Content Placeholder 2">
            <a:extLst>
              <a:ext uri="{FF2B5EF4-FFF2-40B4-BE49-F238E27FC236}">
                <a16:creationId xmlns:a16="http://schemas.microsoft.com/office/drawing/2014/main" id="{24901E11-AC0F-423B-B9BC-EC3042829CEF}"/>
              </a:ext>
            </a:extLst>
          </p:cNvPr>
          <p:cNvSpPr>
            <a:spLocks noGrp="1"/>
          </p:cNvSpPr>
          <p:nvPr>
            <p:ph idx="1"/>
          </p:nvPr>
        </p:nvSpPr>
        <p:spPr/>
        <p:txBody>
          <a:bodyPr>
            <a:normAutofit fontScale="55000" lnSpcReduction="20000"/>
          </a:bodyPr>
          <a:lstStyle/>
          <a:p>
            <a:pPr marL="0" indent="0">
              <a:buNone/>
            </a:pPr>
            <a:r>
              <a:rPr lang="en-US" b="1" i="1" dirty="0"/>
              <a:t>GRADING OVERVIEW</a:t>
            </a:r>
            <a:endParaRPr lang="en-US" dirty="0"/>
          </a:p>
          <a:p>
            <a:pPr marL="0" indent="0">
              <a:buNone/>
            </a:pPr>
            <a:r>
              <a:rPr lang="en-US" b="1" dirty="0"/>
              <a:t>70% (Summative) - Performances, Musician Responsibilities, Preparedness, Rehearsal Etiquette </a:t>
            </a:r>
            <a:endParaRPr lang="en-US" dirty="0"/>
          </a:p>
          <a:p>
            <a:pPr marL="0" indent="0">
              <a:buNone/>
            </a:pPr>
            <a:r>
              <a:rPr lang="en-US" b="1" dirty="0"/>
              <a:t>30% (Formative) - Schoology Playing Tests</a:t>
            </a:r>
            <a:endParaRPr lang="en-US" dirty="0"/>
          </a:p>
          <a:p>
            <a:pPr marL="0" indent="0">
              <a:buNone/>
            </a:pPr>
            <a:r>
              <a:rPr lang="en-US" b="1" dirty="0"/>
              <a:t>Performances (Summative Grade):</a:t>
            </a:r>
            <a:r>
              <a:rPr lang="en-US" dirty="0"/>
              <a:t> Attendance at performances is required. If there is a conflict with a performance, please let me know ahead of time so that we can discuss the situation and any possible solutions. </a:t>
            </a:r>
          </a:p>
          <a:p>
            <a:pPr marL="0" indent="0">
              <a:buNone/>
            </a:pPr>
            <a:r>
              <a:rPr lang="en-US" b="1" dirty="0"/>
              <a:t>Musician Responsibilities/Preparedness and Rehearsal Etiquette (Summative Grade):</a:t>
            </a:r>
            <a:r>
              <a:rPr lang="en-US" dirty="0"/>
              <a:t> Every band student is expected to be prepared daily. Being prepared each day includes: having your folder with all your music, being on time, putting belongings away in the proper place, and having a pencil. Forgetting an instrument, folder, or any necessary items without a reasonable excuse will lower this summative grade 2 points each time. In addition, students need to sustain focused attention, respect, and discipline during all classes and rehearsals. If a student has not stopped a disruptive behavior after being given three opportunities to stop said behavior in one class period, then the student will not participate for the rest of class and will receive a 0 for their daily rehearsal etiquette grade. </a:t>
            </a:r>
          </a:p>
          <a:p>
            <a:pPr marL="0" indent="0">
              <a:buNone/>
            </a:pPr>
            <a:r>
              <a:rPr lang="en-US" b="1" dirty="0"/>
              <a:t>Schoology Playing Tests (Formative Grade):</a:t>
            </a:r>
            <a:r>
              <a:rPr lang="en-US" dirty="0"/>
              <a:t> Includes scales and exercises and any assigned individual playing tests. These assignments are considered formative grades. Each playing test will be recorded and submitted on Schoology or in person. A grade will be assigned for each playing test according to the playing test rubric. Students will have an endless number of attempts for each playing test within the grading period. Once the grading period for a playing test is over, students cannot attempt that test anymore. </a:t>
            </a:r>
          </a:p>
        </p:txBody>
      </p:sp>
    </p:spTree>
    <p:extLst>
      <p:ext uri="{BB962C8B-B14F-4D97-AF65-F5344CB8AC3E}">
        <p14:creationId xmlns:p14="http://schemas.microsoft.com/office/powerpoint/2010/main" val="133989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34902-649F-4D73-A10C-145B52B57680}"/>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09F994DB-2015-4344-8440-4456BDBFE730}"/>
              </a:ext>
            </a:extLst>
          </p:cNvPr>
          <p:cNvSpPr>
            <a:spLocks noGrp="1"/>
          </p:cNvSpPr>
          <p:nvPr>
            <p:ph idx="1"/>
          </p:nvPr>
        </p:nvSpPr>
        <p:spPr/>
        <p:txBody>
          <a:bodyPr/>
          <a:lstStyle/>
          <a:p>
            <a:r>
              <a:rPr lang="en-US" dirty="0"/>
              <a:t>I often communicate through Schoology. Check with your child often to see if there are any messages or updates from me. </a:t>
            </a:r>
          </a:p>
          <a:p>
            <a:r>
              <a:rPr lang="en-US" dirty="0"/>
              <a:t>If I have information that only pertains to your child, I will email you.</a:t>
            </a:r>
          </a:p>
          <a:p>
            <a:r>
              <a:rPr lang="en-US" dirty="0"/>
              <a:t>If you have any questions or concerns, please email me at </a:t>
            </a:r>
            <a:r>
              <a:rPr lang="en-US" dirty="0">
                <a:hlinkClick r:id="rId2"/>
              </a:rPr>
              <a:t>clinton.carter@stjohns.k12.fl.us</a:t>
            </a:r>
            <a:r>
              <a:rPr lang="en-US" dirty="0"/>
              <a:t> </a:t>
            </a:r>
          </a:p>
        </p:txBody>
      </p:sp>
    </p:spTree>
    <p:extLst>
      <p:ext uri="{BB962C8B-B14F-4D97-AF65-F5344CB8AC3E}">
        <p14:creationId xmlns:p14="http://schemas.microsoft.com/office/powerpoint/2010/main" val="2231433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70FE-91D8-440A-B36F-0DD1673017A4}"/>
              </a:ext>
            </a:extLst>
          </p:cNvPr>
          <p:cNvSpPr>
            <a:spLocks noGrp="1"/>
          </p:cNvSpPr>
          <p:nvPr>
            <p:ph type="title"/>
          </p:nvPr>
        </p:nvSpPr>
        <p:spPr/>
        <p:txBody>
          <a:bodyPr/>
          <a:lstStyle/>
          <a:p>
            <a:r>
              <a:rPr lang="en-US" dirty="0"/>
              <a:t>HAC vs Schoology</a:t>
            </a:r>
          </a:p>
        </p:txBody>
      </p:sp>
      <p:sp>
        <p:nvSpPr>
          <p:cNvPr id="3" name="Content Placeholder 2">
            <a:extLst>
              <a:ext uri="{FF2B5EF4-FFF2-40B4-BE49-F238E27FC236}">
                <a16:creationId xmlns:a16="http://schemas.microsoft.com/office/drawing/2014/main" id="{0739AD90-DBB8-42B4-BA57-4E238E97EDCA}"/>
              </a:ext>
            </a:extLst>
          </p:cNvPr>
          <p:cNvSpPr>
            <a:spLocks noGrp="1"/>
          </p:cNvSpPr>
          <p:nvPr>
            <p:ph idx="1"/>
          </p:nvPr>
        </p:nvSpPr>
        <p:spPr/>
        <p:txBody>
          <a:bodyPr/>
          <a:lstStyle/>
          <a:p>
            <a:r>
              <a:rPr lang="en-US" dirty="0"/>
              <a:t>HAC </a:t>
            </a:r>
          </a:p>
          <a:p>
            <a:pPr lvl="1"/>
            <a:r>
              <a:rPr lang="en-US" dirty="0"/>
              <a:t>Grades</a:t>
            </a:r>
          </a:p>
          <a:p>
            <a:r>
              <a:rPr lang="en-US" dirty="0"/>
              <a:t>Schoology </a:t>
            </a:r>
          </a:p>
          <a:p>
            <a:pPr lvl="1"/>
            <a:r>
              <a:rPr lang="en-US" dirty="0"/>
              <a:t>Communication</a:t>
            </a:r>
          </a:p>
          <a:p>
            <a:pPr lvl="1"/>
            <a:r>
              <a:rPr lang="en-US" dirty="0"/>
              <a:t>Updates and assignments</a:t>
            </a:r>
          </a:p>
          <a:p>
            <a:pPr lvl="1"/>
            <a:r>
              <a:rPr lang="en-US" dirty="0"/>
              <a:t>Student Resources</a:t>
            </a:r>
          </a:p>
        </p:txBody>
      </p:sp>
    </p:spTree>
    <p:extLst>
      <p:ext uri="{BB962C8B-B14F-4D97-AF65-F5344CB8AC3E}">
        <p14:creationId xmlns:p14="http://schemas.microsoft.com/office/powerpoint/2010/main" val="376368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F81D1-E8AC-4E25-BDBC-29862A9908A9}"/>
              </a:ext>
            </a:extLst>
          </p:cNvPr>
          <p:cNvSpPr>
            <a:spLocks noGrp="1"/>
          </p:cNvSpPr>
          <p:nvPr>
            <p:ph type="title"/>
          </p:nvPr>
        </p:nvSpPr>
        <p:spPr/>
        <p:txBody>
          <a:bodyPr/>
          <a:lstStyle/>
          <a:p>
            <a:r>
              <a:rPr lang="en-US" dirty="0"/>
              <a:t>1</a:t>
            </a:r>
            <a:r>
              <a:rPr lang="en-US" baseline="30000" dirty="0"/>
              <a:t>st </a:t>
            </a:r>
            <a:r>
              <a:rPr lang="en-US" dirty="0"/>
              <a:t>and 2nd Period (Band 1)</a:t>
            </a:r>
          </a:p>
        </p:txBody>
      </p:sp>
      <p:sp>
        <p:nvSpPr>
          <p:cNvPr id="3" name="Content Placeholder 2">
            <a:extLst>
              <a:ext uri="{FF2B5EF4-FFF2-40B4-BE49-F238E27FC236}">
                <a16:creationId xmlns:a16="http://schemas.microsoft.com/office/drawing/2014/main" id="{6F2450DB-1E1E-43DA-8119-2F787B4EEBB0}"/>
              </a:ext>
            </a:extLst>
          </p:cNvPr>
          <p:cNvSpPr>
            <a:spLocks noGrp="1"/>
          </p:cNvSpPr>
          <p:nvPr>
            <p:ph idx="1"/>
          </p:nvPr>
        </p:nvSpPr>
        <p:spPr/>
        <p:txBody>
          <a:bodyPr/>
          <a:lstStyle/>
          <a:p>
            <a:r>
              <a:rPr lang="en-US" dirty="0"/>
              <a:t>Reviewing and learning basic music theory</a:t>
            </a:r>
          </a:p>
          <a:p>
            <a:r>
              <a:rPr lang="en-US" dirty="0"/>
              <a:t>Learning first few notes</a:t>
            </a:r>
          </a:p>
          <a:p>
            <a:r>
              <a:rPr lang="en-US" dirty="0"/>
              <a:t>Practicing basics such as instrument assembly and care</a:t>
            </a:r>
          </a:p>
          <a:p>
            <a:r>
              <a:rPr lang="en-US" dirty="0"/>
              <a:t>Working on self-listening and evaluation</a:t>
            </a:r>
          </a:p>
          <a:p>
            <a:r>
              <a:rPr lang="en-US" dirty="0"/>
              <a:t>Working on playing in time together</a:t>
            </a:r>
          </a:p>
        </p:txBody>
      </p:sp>
    </p:spTree>
    <p:extLst>
      <p:ext uri="{BB962C8B-B14F-4D97-AF65-F5344CB8AC3E}">
        <p14:creationId xmlns:p14="http://schemas.microsoft.com/office/powerpoint/2010/main" val="316022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6929E-A5AC-44CF-91AC-A91F3AE71CD4}"/>
              </a:ext>
            </a:extLst>
          </p:cNvPr>
          <p:cNvSpPr>
            <a:spLocks noGrp="1"/>
          </p:cNvSpPr>
          <p:nvPr>
            <p:ph type="title"/>
          </p:nvPr>
        </p:nvSpPr>
        <p:spPr/>
        <p:txBody>
          <a:bodyPr/>
          <a:lstStyle/>
          <a:p>
            <a:r>
              <a:rPr lang="en-US" dirty="0"/>
              <a:t>4</a:t>
            </a:r>
            <a:r>
              <a:rPr lang="en-US" baseline="30000" dirty="0"/>
              <a:t>th</a:t>
            </a:r>
            <a:r>
              <a:rPr lang="en-US" dirty="0"/>
              <a:t> and 6</a:t>
            </a:r>
            <a:r>
              <a:rPr lang="en-US" baseline="30000" dirty="0"/>
              <a:t>th</a:t>
            </a:r>
            <a:r>
              <a:rPr lang="en-US" dirty="0"/>
              <a:t> Period (Band 2 and Band 3)</a:t>
            </a:r>
          </a:p>
        </p:txBody>
      </p:sp>
      <p:sp>
        <p:nvSpPr>
          <p:cNvPr id="3" name="Content Placeholder 2">
            <a:extLst>
              <a:ext uri="{FF2B5EF4-FFF2-40B4-BE49-F238E27FC236}">
                <a16:creationId xmlns:a16="http://schemas.microsoft.com/office/drawing/2014/main" id="{E2FEBC90-172A-41C3-A20E-6F1FE660291A}"/>
              </a:ext>
            </a:extLst>
          </p:cNvPr>
          <p:cNvSpPr>
            <a:spLocks noGrp="1"/>
          </p:cNvSpPr>
          <p:nvPr>
            <p:ph idx="1"/>
          </p:nvPr>
        </p:nvSpPr>
        <p:spPr/>
        <p:txBody>
          <a:bodyPr>
            <a:normAutofit fontScale="92500" lnSpcReduction="20000"/>
          </a:bodyPr>
          <a:lstStyle/>
          <a:p>
            <a:r>
              <a:rPr lang="en-US" dirty="0"/>
              <a:t>Reviewing skills from last year such as:</a:t>
            </a:r>
          </a:p>
          <a:p>
            <a:pPr lvl="1"/>
            <a:r>
              <a:rPr lang="en-US" dirty="0"/>
              <a:t>Slurs and ties</a:t>
            </a:r>
          </a:p>
          <a:p>
            <a:pPr lvl="1"/>
            <a:r>
              <a:rPr lang="en-US" dirty="0"/>
              <a:t>Articulations</a:t>
            </a:r>
          </a:p>
          <a:p>
            <a:pPr lvl="1"/>
            <a:r>
              <a:rPr lang="en-US" dirty="0"/>
              <a:t>Note types</a:t>
            </a:r>
          </a:p>
          <a:p>
            <a:pPr lvl="1"/>
            <a:r>
              <a:rPr lang="en-US" dirty="0"/>
              <a:t>Long tones</a:t>
            </a:r>
          </a:p>
          <a:p>
            <a:r>
              <a:rPr lang="en-US" dirty="0"/>
              <a:t>Settling back into an ensemble environment</a:t>
            </a:r>
          </a:p>
          <a:p>
            <a:r>
              <a:rPr lang="en-US" dirty="0"/>
              <a:t>Coming up:</a:t>
            </a:r>
          </a:p>
          <a:p>
            <a:pPr lvl="1"/>
            <a:r>
              <a:rPr lang="en-US" dirty="0"/>
              <a:t>Fall and Winter Concert Pieces</a:t>
            </a:r>
          </a:p>
        </p:txBody>
      </p:sp>
    </p:spTree>
    <p:extLst>
      <p:ext uri="{BB962C8B-B14F-4D97-AF65-F5344CB8AC3E}">
        <p14:creationId xmlns:p14="http://schemas.microsoft.com/office/powerpoint/2010/main" val="413731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C389C-82B4-427E-918A-1602975B8285}"/>
              </a:ext>
            </a:extLst>
          </p:cNvPr>
          <p:cNvSpPr>
            <a:spLocks noGrp="1"/>
          </p:cNvSpPr>
          <p:nvPr>
            <p:ph type="title"/>
          </p:nvPr>
        </p:nvSpPr>
        <p:spPr/>
        <p:txBody>
          <a:bodyPr/>
          <a:lstStyle/>
          <a:p>
            <a:r>
              <a:rPr lang="en-US" dirty="0"/>
              <a:t>3</a:t>
            </a:r>
            <a:r>
              <a:rPr lang="en-US" baseline="30000" dirty="0"/>
              <a:t>rd</a:t>
            </a:r>
            <a:r>
              <a:rPr lang="en-US" dirty="0"/>
              <a:t> Period (Jazz Band)</a:t>
            </a:r>
          </a:p>
        </p:txBody>
      </p:sp>
      <p:sp>
        <p:nvSpPr>
          <p:cNvPr id="3" name="Content Placeholder 2">
            <a:extLst>
              <a:ext uri="{FF2B5EF4-FFF2-40B4-BE49-F238E27FC236}">
                <a16:creationId xmlns:a16="http://schemas.microsoft.com/office/drawing/2014/main" id="{8C80BDAE-BFB6-46D6-9ED5-DE44803BF159}"/>
              </a:ext>
            </a:extLst>
          </p:cNvPr>
          <p:cNvSpPr>
            <a:spLocks noGrp="1"/>
          </p:cNvSpPr>
          <p:nvPr>
            <p:ph idx="1"/>
          </p:nvPr>
        </p:nvSpPr>
        <p:spPr/>
        <p:txBody>
          <a:bodyPr/>
          <a:lstStyle/>
          <a:p>
            <a:r>
              <a:rPr lang="en-US" dirty="0"/>
              <a:t>Practicing music in the “swing” style</a:t>
            </a:r>
          </a:p>
          <a:p>
            <a:r>
              <a:rPr lang="en-US" dirty="0"/>
              <a:t>Focusing on staccato and legato articulations</a:t>
            </a:r>
          </a:p>
          <a:p>
            <a:r>
              <a:rPr lang="en-US" dirty="0"/>
              <a:t>Getting used to playing in a smaller ensemble.</a:t>
            </a:r>
          </a:p>
          <a:p>
            <a:r>
              <a:rPr lang="en-US" dirty="0"/>
              <a:t>Coming up: </a:t>
            </a:r>
          </a:p>
          <a:p>
            <a:pPr lvl="1"/>
            <a:r>
              <a:rPr lang="en-US" dirty="0"/>
              <a:t>Fall and Winter Concert Pieces</a:t>
            </a:r>
          </a:p>
          <a:p>
            <a:endParaRPr lang="en-US" dirty="0"/>
          </a:p>
          <a:p>
            <a:endParaRPr lang="en-US" dirty="0"/>
          </a:p>
        </p:txBody>
      </p:sp>
    </p:spTree>
    <p:extLst>
      <p:ext uri="{BB962C8B-B14F-4D97-AF65-F5344CB8AC3E}">
        <p14:creationId xmlns:p14="http://schemas.microsoft.com/office/powerpoint/2010/main" val="17252504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590</TotalTime>
  <Words>662</Words>
  <Application>Microsoft Office PowerPoint</Application>
  <PresentationFormat>Widescreen</PresentationFormat>
  <Paragraphs>54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Corbel</vt:lpstr>
      <vt:lpstr>Parallax</vt:lpstr>
      <vt:lpstr>Welcome!</vt:lpstr>
      <vt:lpstr>Band Norms and consequences</vt:lpstr>
      <vt:lpstr>Band Handbook</vt:lpstr>
      <vt:lpstr>Grading Policy</vt:lpstr>
      <vt:lpstr>Communication</vt:lpstr>
      <vt:lpstr>HAC vs Schoology</vt:lpstr>
      <vt:lpstr>1st and 2nd Period (Band 1)</vt:lpstr>
      <vt:lpstr>4th and 6th Period (Band 2 and Band 3)</vt:lpstr>
      <vt:lpstr>3rd Period (Jazz Band)</vt:lpstr>
      <vt:lpstr>7th Period (Percussion Ensemble)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Clinton Carter</dc:creator>
  <cp:lastModifiedBy>Tara Tacinelli</cp:lastModifiedBy>
  <cp:revision>16</cp:revision>
  <dcterms:created xsi:type="dcterms:W3CDTF">2019-08-11T22:47:46Z</dcterms:created>
  <dcterms:modified xsi:type="dcterms:W3CDTF">2021-09-16T16:49:28Z</dcterms:modified>
</cp:coreProperties>
</file>